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86" r:id="rId4"/>
    <p:sldId id="297" r:id="rId5"/>
    <p:sldId id="287" r:id="rId6"/>
    <p:sldId id="303" r:id="rId7"/>
    <p:sldId id="304" r:id="rId8"/>
    <p:sldId id="301" r:id="rId9"/>
    <p:sldId id="302" r:id="rId10"/>
    <p:sldId id="258" r:id="rId11"/>
    <p:sldId id="257" r:id="rId12"/>
    <p:sldId id="264" r:id="rId13"/>
    <p:sldId id="265" r:id="rId14"/>
    <p:sldId id="262" r:id="rId15"/>
    <p:sldId id="266" r:id="rId16"/>
    <p:sldId id="267" r:id="rId17"/>
    <p:sldId id="268" r:id="rId18"/>
    <p:sldId id="274" r:id="rId19"/>
    <p:sldId id="285" r:id="rId20"/>
    <p:sldId id="279" r:id="rId21"/>
    <p:sldId id="276" r:id="rId22"/>
    <p:sldId id="284" r:id="rId23"/>
    <p:sldId id="281" r:id="rId24"/>
    <p:sldId id="289" r:id="rId25"/>
    <p:sldId id="290" r:id="rId26"/>
    <p:sldId id="291" r:id="rId27"/>
    <p:sldId id="299" r:id="rId28"/>
    <p:sldId id="292" r:id="rId29"/>
    <p:sldId id="29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00FF"/>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5" d="100"/>
          <a:sy n="95" d="100"/>
        </p:scale>
        <p:origin x="-163"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2717AF-C3F1-455A-8498-A3A6A6BDC3AF}" type="datetimeFigureOut">
              <a:rPr lang="en-US" smtClean="0"/>
              <a:t>12/11/2022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FDBF3-3091-4380-A648-E4386F0BEC95}" type="slidenum">
              <a:rPr lang="en-US" smtClean="0"/>
              <a:t>‹#›</a:t>
            </a:fld>
            <a:endParaRPr lang="en-US"/>
          </a:p>
        </p:txBody>
      </p:sp>
    </p:spTree>
    <p:extLst>
      <p:ext uri="{BB962C8B-B14F-4D97-AF65-F5344CB8AC3E}">
        <p14:creationId xmlns:p14="http://schemas.microsoft.com/office/powerpoint/2010/main" val="383496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spect="1" noChangeArrowheads="1" noTextEdit="1"/>
          </p:cNvSpPr>
          <p:nvPr>
            <p:ph type="sldImg"/>
          </p:nvPr>
        </p:nvSpPr>
        <p:spPr>
          <a:xfrm>
            <a:off x="952500" y="685800"/>
            <a:ext cx="4953000" cy="3429000"/>
          </a:xfrm>
          <a:ln/>
        </p:spPr>
      </p:sp>
      <p:sp>
        <p:nvSpPr>
          <p:cNvPr id="73731" name="Rectangle 3"/>
          <p:cNvSpPr>
            <a:spLocks noGrp="1" noChangeArrowheads="1"/>
          </p:cNvSpPr>
          <p:nvPr>
            <p:ph type="body" idx="1"/>
          </p:nvPr>
        </p:nvSpPr>
        <p:spPr>
          <a:noFill/>
        </p:spPr>
        <p:txBody>
          <a:bodyPr/>
          <a:lstStyle/>
          <a:p>
            <a:r>
              <a:rPr lang="de-DE" altLang="en-US" smtClean="0"/>
              <a:t>This is a typical configuration for an inverter driving a BLDC using Hall Sensors.</a:t>
            </a:r>
          </a:p>
          <a:p>
            <a:r>
              <a:rPr lang="de-DE" altLang="en-US" smtClean="0"/>
              <a:t>We have the three Hall Sensors at the motor which deliver the position signal to the micro</a:t>
            </a:r>
          </a:p>
          <a:p>
            <a:r>
              <a:rPr lang="de-DE" altLang="en-US" smtClean="0"/>
              <a:t>We have the six output pattern from the micro to a driving IC, which is necessary to turn on and off the powerswitches (IGBTs or MOSFETs)</a:t>
            </a:r>
          </a:p>
          <a:p>
            <a:r>
              <a:rPr lang="de-DE" altLang="en-US" smtClean="0"/>
              <a:t>And we need at least an overcurrent protection which can be feed back to the micros hardware switchoff signal (CTRAP) and also can be used to measure the curren in the DC-link with an ADC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700DFC-4275-49C4-848D-5883BBA28315}" type="slidenum">
              <a:rPr lang="en-US" sz="1200"/>
              <a:pPr/>
              <a:t>21</a:t>
            </a:fld>
            <a:endParaRPr lang="en-US"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89894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700DFC-4275-49C4-848D-5883BBA28315}" type="slidenum">
              <a:rPr lang="en-US" sz="1200"/>
              <a:pPr/>
              <a:t>22</a:t>
            </a:fld>
            <a:endParaRPr lang="en-US"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78508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700DFC-4275-49C4-848D-5883BBA28315}" type="slidenum">
              <a:rPr lang="en-US" sz="1200"/>
              <a:pPr/>
              <a:t>23</a:t>
            </a:fld>
            <a:endParaRPr lang="en-US"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47601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700DFC-4275-49C4-848D-5883BBA28315}" type="slidenum">
              <a:rPr lang="en-US" sz="1200"/>
              <a:pPr/>
              <a:t>24</a:t>
            </a:fld>
            <a:endParaRPr lang="en-US"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590941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700DFC-4275-49C4-848D-5883BBA28315}" type="slidenum">
              <a:rPr lang="en-US" sz="1200"/>
              <a:pPr/>
              <a:t>25</a:t>
            </a:fld>
            <a:endParaRPr lang="en-US"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66519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spect="1" noChangeArrowheads="1" noTextEdit="1"/>
          </p:cNvSpPr>
          <p:nvPr>
            <p:ph type="sldImg"/>
          </p:nvPr>
        </p:nvSpPr>
        <p:spPr>
          <a:xfrm>
            <a:off x="1200150" y="1143000"/>
            <a:ext cx="4457700" cy="3086100"/>
          </a:xfrm>
          <a:ln/>
        </p:spPr>
      </p:sp>
      <p:sp>
        <p:nvSpPr>
          <p:cNvPr id="100355" name="Rectangle 3"/>
          <p:cNvSpPr>
            <a:spLocks noGrp="1" noChangeArrowheads="1"/>
          </p:cNvSpPr>
          <p:nvPr>
            <p:ph type="body" idx="1"/>
          </p:nvPr>
        </p:nvSpPr>
        <p:spPr>
          <a:noFill/>
        </p:spPr>
        <p:txBody>
          <a:bodyPr/>
          <a:lstStyle/>
          <a:p>
            <a:pPr>
              <a:lnSpc>
                <a:spcPct val="80000"/>
              </a:lnSpc>
            </a:pPr>
            <a:r>
              <a:rPr lang="de-DE" altLang="en-US" sz="900" smtClean="0"/>
              <a:t>To understand how this technique works, we have to understand a bit the theory of a BLDC</a:t>
            </a:r>
          </a:p>
          <a:p>
            <a:pPr>
              <a:lnSpc>
                <a:spcPct val="80000"/>
              </a:lnSpc>
            </a:pPr>
            <a:r>
              <a:rPr lang="de-DE" altLang="en-US" sz="900" smtClean="0"/>
              <a:t>If we just turn the motor and watch at the phase voltage – generator mode – we will see a sinesoidal or trapezoidal voltage. This voltage is generated by a magnet which is turned through a coil – everybody knows this from school.</a:t>
            </a:r>
          </a:p>
          <a:p>
            <a:pPr>
              <a:lnSpc>
                <a:spcPct val="80000"/>
              </a:lnSpc>
            </a:pPr>
            <a:r>
              <a:rPr lang="de-DE" altLang="en-US" sz="900" smtClean="0"/>
              <a:t>This voltage is called Back Electro Magnetic Force.</a:t>
            </a:r>
          </a:p>
          <a:p>
            <a:pPr>
              <a:lnSpc>
                <a:spcPct val="80000"/>
              </a:lnSpc>
            </a:pPr>
            <a:r>
              <a:rPr lang="de-DE" altLang="en-US" sz="900" smtClean="0"/>
              <a:t>If we turn the motor, the BEMF-voltage must change from a positive value to a negative value. So this voltage voltage indicates the position of the Rotor-Magnet. If we are able to measure this voltage, we have the position.</a:t>
            </a:r>
          </a:p>
          <a:p>
            <a:pPr>
              <a:lnSpc>
                <a:spcPct val="80000"/>
              </a:lnSpc>
            </a:pPr>
            <a:r>
              <a:rPr lang="de-DE" altLang="en-US" sz="900" smtClean="0"/>
              <a:t>Unfortunately we have to use the motor not in generator mode but in motor mode, so there are some other values which have to be taken into account.</a:t>
            </a:r>
          </a:p>
          <a:p>
            <a:pPr>
              <a:lnSpc>
                <a:spcPct val="80000"/>
              </a:lnSpc>
            </a:pPr>
            <a:r>
              <a:rPr lang="de-DE" altLang="en-US" sz="900" smtClean="0"/>
              <a:t>So the phase voltage consists of following parts:</a:t>
            </a:r>
          </a:p>
          <a:p>
            <a:pPr lvl="1">
              <a:lnSpc>
                <a:spcPct val="80000"/>
              </a:lnSpc>
            </a:pPr>
            <a:r>
              <a:rPr lang="de-DE" altLang="en-US" sz="900" smtClean="0"/>
              <a:t>There is an ohmic part because the motor coil has some resistance, so the phase current which flows through the phase resistance will generate a voltage. These are pure losses in the coil.</a:t>
            </a:r>
          </a:p>
          <a:p>
            <a:pPr lvl="1">
              <a:lnSpc>
                <a:spcPct val="80000"/>
              </a:lnSpc>
            </a:pPr>
            <a:r>
              <a:rPr lang="de-DE" altLang="en-US" sz="900" smtClean="0"/>
              <a:t>The other part of the voltage comes from the inductance and the change of the current over time (di by dt)</a:t>
            </a:r>
          </a:p>
          <a:p>
            <a:pPr lvl="1">
              <a:lnSpc>
                <a:spcPct val="80000"/>
              </a:lnSpc>
            </a:pPr>
            <a:r>
              <a:rPr lang="de-DE" altLang="en-US" sz="900" smtClean="0"/>
              <a:t>The last part comes from the BEMF-voltage.</a:t>
            </a:r>
          </a:p>
          <a:p>
            <a:pPr lvl="1">
              <a:lnSpc>
                <a:spcPct val="80000"/>
              </a:lnSpc>
              <a:buFont typeface="Symbol" pitchFamily="18" charset="2"/>
              <a:buNone/>
            </a:pPr>
            <a:endParaRPr lang="de-DE" altLang="en-US" sz="900" smtClean="0"/>
          </a:p>
          <a:p>
            <a:pPr>
              <a:lnSpc>
                <a:spcPct val="80000"/>
              </a:lnSpc>
            </a:pPr>
            <a:r>
              <a:rPr lang="de-DE" altLang="en-US" sz="900" smtClean="0"/>
              <a:t>The trick to detect this BEMF-voltage is very easy. If the phase current is zero the part which generates the phase voltage is just the BEMF-voltage itself.</a:t>
            </a:r>
          </a:p>
          <a:p>
            <a:pPr>
              <a:lnSpc>
                <a:spcPct val="80000"/>
              </a:lnSpc>
            </a:pPr>
            <a:r>
              <a:rPr lang="de-DE" altLang="en-US" sz="900" smtClean="0"/>
              <a:t>So if we have no current in one phase we can detect the zero-crossing of the BEMF and we get the position.</a:t>
            </a:r>
          </a:p>
          <a:p>
            <a:pPr>
              <a:lnSpc>
                <a:spcPct val="80000"/>
              </a:lnSpc>
            </a:pPr>
            <a:r>
              <a:rPr lang="de-DE" altLang="en-US" sz="900" smtClean="0"/>
              <a:t>Ideally this zero crossing event comes 30° (electrical) before the switching event. So if we detect the zero crossing we need a phase delay of about 30°and perform then the next switching state.</a:t>
            </a:r>
          </a:p>
          <a:p>
            <a:pPr>
              <a:lnSpc>
                <a:spcPct val="80000"/>
              </a:lnSpc>
            </a:pPr>
            <a:endParaRPr lang="de-DE" altLang="en-US" sz="900" smtClean="0"/>
          </a:p>
          <a:p>
            <a:pPr>
              <a:lnSpc>
                <a:spcPct val="80000"/>
              </a:lnSpc>
            </a:pPr>
            <a:r>
              <a:rPr lang="de-DE" altLang="en-US" sz="900" smtClean="0"/>
              <a:t>To summarize, the BEMF-zero crossing technique can replace the hallsensor but there are some difficulties:</a:t>
            </a:r>
          </a:p>
          <a:p>
            <a:pPr lvl="1">
              <a:lnSpc>
                <a:spcPct val="80000"/>
              </a:lnSpc>
            </a:pPr>
            <a:r>
              <a:rPr lang="de-DE" altLang="en-US" sz="900" smtClean="0"/>
              <a:t>This does not work at standstill and low speed, as the BEMF-signal is to low</a:t>
            </a:r>
          </a:p>
          <a:p>
            <a:pPr lvl="1">
              <a:lnSpc>
                <a:spcPct val="80000"/>
              </a:lnSpc>
            </a:pPr>
            <a:r>
              <a:rPr lang="de-DE" altLang="en-US" sz="900" smtClean="0"/>
              <a:t>The BEMF-voltage and shape strongly depends on construction and type of the motor</a:t>
            </a:r>
          </a:p>
          <a:p>
            <a:pPr>
              <a:lnSpc>
                <a:spcPct val="80000"/>
              </a:lnSpc>
            </a:pPr>
            <a:endParaRPr lang="de-DE" altLang="en-US" sz="900" smtClean="0"/>
          </a:p>
          <a:p>
            <a:pPr>
              <a:lnSpc>
                <a:spcPct val="80000"/>
              </a:lnSpc>
            </a:pPr>
            <a:endParaRPr lang="de-DE" altLang="en-US" sz="900" smtClean="0"/>
          </a:p>
          <a:p>
            <a:pPr>
              <a:lnSpc>
                <a:spcPct val="80000"/>
              </a:lnSpc>
            </a:pPr>
            <a:endParaRPr lang="de-DE" altLang="en-US" sz="9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4E02C95-9EC6-4400-88A5-040E038804DA}" type="slidenum">
              <a:rPr lang="en-US" sz="1200" smtClean="0"/>
              <a:pPr/>
              <a:t>9</a:t>
            </a:fld>
            <a:endParaRPr lang="en-US" sz="1200" smtClean="0"/>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56719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23CCFB-7B9D-430D-AA4C-FAD3DC192283}" type="slidenum">
              <a:rPr lang="en-US" sz="1200" smtClean="0"/>
              <a:pPr/>
              <a:t>10</a:t>
            </a:fld>
            <a:endParaRPr lang="en-US" sz="1200"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818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23CCFB-7B9D-430D-AA4C-FAD3DC192283}" type="slidenum">
              <a:rPr lang="en-US" sz="1200" smtClean="0"/>
              <a:pPr/>
              <a:t>11</a:t>
            </a:fld>
            <a:endParaRPr lang="en-US" sz="1200"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0013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23CCFB-7B9D-430D-AA4C-FAD3DC192283}" type="slidenum">
              <a:rPr lang="en-US" sz="1200" smtClean="0"/>
              <a:pPr/>
              <a:t>12</a:t>
            </a:fld>
            <a:endParaRPr lang="en-US" sz="1200"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3530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23CCFB-7B9D-430D-AA4C-FAD3DC192283}" type="slidenum">
              <a:rPr lang="en-US" sz="1200" smtClean="0"/>
              <a:pPr/>
              <a:t>13</a:t>
            </a:fld>
            <a:endParaRPr lang="en-US" sz="1200"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82611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23CCFB-7B9D-430D-AA4C-FAD3DC192283}" type="slidenum">
              <a:rPr lang="en-US" sz="1200" smtClean="0"/>
              <a:pPr/>
              <a:t>14</a:t>
            </a:fld>
            <a:endParaRPr lang="en-US" sz="1200"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40240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23CCFB-7B9D-430D-AA4C-FAD3DC192283}" type="slidenum">
              <a:rPr lang="en-US" sz="1200" smtClean="0"/>
              <a:pPr/>
              <a:t>15</a:t>
            </a:fld>
            <a:endParaRPr lang="en-US" sz="1200"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09267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23CCFB-7B9D-430D-AA4C-FAD3DC192283}" type="slidenum">
              <a:rPr lang="en-US" sz="1200" smtClean="0"/>
              <a:pPr/>
              <a:t>16</a:t>
            </a:fld>
            <a:endParaRPr lang="en-US" sz="1200"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267528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F077ED-81DB-437D-B4BC-FE5869924D78}"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D206D-F53F-49D0-B1D3-3DC1357338CB}" type="slidenum">
              <a:rPr lang="en-US" smtClean="0"/>
              <a:t>‹#›</a:t>
            </a:fld>
            <a:endParaRPr lang="en-US"/>
          </a:p>
        </p:txBody>
      </p:sp>
    </p:spTree>
    <p:extLst>
      <p:ext uri="{BB962C8B-B14F-4D97-AF65-F5344CB8AC3E}">
        <p14:creationId xmlns:p14="http://schemas.microsoft.com/office/powerpoint/2010/main" val="83546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077ED-81DB-437D-B4BC-FE5869924D78}"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D206D-F53F-49D0-B1D3-3DC1357338CB}" type="slidenum">
              <a:rPr lang="en-US" smtClean="0"/>
              <a:t>‹#›</a:t>
            </a:fld>
            <a:endParaRPr lang="en-US"/>
          </a:p>
        </p:txBody>
      </p:sp>
    </p:spTree>
    <p:extLst>
      <p:ext uri="{BB962C8B-B14F-4D97-AF65-F5344CB8AC3E}">
        <p14:creationId xmlns:p14="http://schemas.microsoft.com/office/powerpoint/2010/main" val="360211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077ED-81DB-437D-B4BC-FE5869924D78}"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D206D-F53F-49D0-B1D3-3DC1357338CB}" type="slidenum">
              <a:rPr lang="en-US" smtClean="0"/>
              <a:t>‹#›</a:t>
            </a:fld>
            <a:endParaRPr lang="en-US"/>
          </a:p>
        </p:txBody>
      </p:sp>
    </p:spTree>
    <p:extLst>
      <p:ext uri="{BB962C8B-B14F-4D97-AF65-F5344CB8AC3E}">
        <p14:creationId xmlns:p14="http://schemas.microsoft.com/office/powerpoint/2010/main" val="740251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1774092" y="3198167"/>
            <a:ext cx="10417908" cy="46166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0" fontAlgn="base" hangingPunct="0">
              <a:spcBef>
                <a:spcPct val="0"/>
              </a:spcBef>
              <a:spcAft>
                <a:spcPct val="0"/>
              </a:spcAft>
              <a:defRPr/>
            </a:pPr>
            <a:endParaRPr lang="en-US" altLang="en-US" smtClean="0">
              <a:solidFill>
                <a:srgbClr val="000000"/>
              </a:solidFill>
            </a:endParaRPr>
          </a:p>
        </p:txBody>
      </p:sp>
      <p:sp>
        <p:nvSpPr>
          <p:cNvPr id="4" name="Text Box 5"/>
          <p:cNvSpPr txBox="1">
            <a:spLocks noChangeArrowheads="1"/>
          </p:cNvSpPr>
          <p:nvPr/>
        </p:nvSpPr>
        <p:spPr bwMode="auto">
          <a:xfrm>
            <a:off x="0" y="6484938"/>
            <a:ext cx="943748" cy="33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373" tIns="39187" rIns="78373" bIns="39187">
            <a:spAutoFit/>
          </a:bodyPr>
          <a:lstStyle>
            <a:lvl1pPr algn="l" defTabSz="784225">
              <a:defRPr sz="2400">
                <a:solidFill>
                  <a:schemeClr val="tx1"/>
                </a:solidFill>
                <a:latin typeface="Times New Roman" pitchFamily="18" charset="0"/>
              </a:defRPr>
            </a:lvl1pPr>
            <a:lvl2pPr marL="392113" algn="l" defTabSz="784225">
              <a:defRPr sz="2400">
                <a:solidFill>
                  <a:schemeClr val="tx1"/>
                </a:solidFill>
                <a:latin typeface="Times New Roman" pitchFamily="18" charset="0"/>
              </a:defRPr>
            </a:lvl2pPr>
            <a:lvl3pPr marL="784225" algn="l" defTabSz="784225">
              <a:defRPr sz="2400">
                <a:solidFill>
                  <a:schemeClr val="tx1"/>
                </a:solidFill>
                <a:latin typeface="Times New Roman" pitchFamily="18" charset="0"/>
              </a:defRPr>
            </a:lvl3pPr>
            <a:lvl4pPr marL="1176338" algn="l" defTabSz="784225">
              <a:defRPr sz="2400">
                <a:solidFill>
                  <a:schemeClr val="tx1"/>
                </a:solidFill>
                <a:latin typeface="Times New Roman" pitchFamily="18" charset="0"/>
              </a:defRPr>
            </a:lvl4pPr>
            <a:lvl5pPr marL="1566863" algn="l" defTabSz="784225">
              <a:defRPr sz="2400">
                <a:solidFill>
                  <a:schemeClr val="tx1"/>
                </a:solidFill>
                <a:latin typeface="Times New Roman" pitchFamily="18" charset="0"/>
              </a:defRPr>
            </a:lvl5pPr>
            <a:lvl6pPr marL="2024063" defTabSz="784225" eaLnBrk="0" fontAlgn="base" hangingPunct="0">
              <a:spcBef>
                <a:spcPct val="0"/>
              </a:spcBef>
              <a:spcAft>
                <a:spcPct val="0"/>
              </a:spcAft>
              <a:defRPr sz="2400">
                <a:solidFill>
                  <a:schemeClr val="tx1"/>
                </a:solidFill>
                <a:latin typeface="Times New Roman" pitchFamily="18" charset="0"/>
              </a:defRPr>
            </a:lvl6pPr>
            <a:lvl7pPr marL="2481263" defTabSz="784225" eaLnBrk="0" fontAlgn="base" hangingPunct="0">
              <a:spcBef>
                <a:spcPct val="0"/>
              </a:spcBef>
              <a:spcAft>
                <a:spcPct val="0"/>
              </a:spcAft>
              <a:defRPr sz="2400">
                <a:solidFill>
                  <a:schemeClr val="tx1"/>
                </a:solidFill>
                <a:latin typeface="Times New Roman" pitchFamily="18" charset="0"/>
              </a:defRPr>
            </a:lvl7pPr>
            <a:lvl8pPr marL="2938463" defTabSz="784225" eaLnBrk="0" fontAlgn="base" hangingPunct="0">
              <a:spcBef>
                <a:spcPct val="0"/>
              </a:spcBef>
              <a:spcAft>
                <a:spcPct val="0"/>
              </a:spcAft>
              <a:defRPr sz="2400">
                <a:solidFill>
                  <a:schemeClr val="tx1"/>
                </a:solidFill>
                <a:latin typeface="Times New Roman" pitchFamily="18" charset="0"/>
              </a:defRPr>
            </a:lvl8pPr>
            <a:lvl9pPr marL="3395663" defTabSz="784225"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20000"/>
              </a:spcBef>
              <a:spcAft>
                <a:spcPct val="20000"/>
              </a:spcAft>
              <a:defRPr/>
            </a:pPr>
            <a:r>
              <a:rPr lang="en-US" altLang="de-DE" sz="700" smtClean="0">
                <a:solidFill>
                  <a:srgbClr val="FFFFFF"/>
                </a:solidFill>
                <a:latin typeface="Arial" charset="0"/>
              </a:rPr>
              <a:t>Drive MCU Training</a:t>
            </a:r>
          </a:p>
          <a:p>
            <a:pPr eaLnBrk="0" fontAlgn="base" hangingPunct="0">
              <a:spcBef>
                <a:spcPct val="20000"/>
              </a:spcBef>
              <a:spcAft>
                <a:spcPct val="20000"/>
              </a:spcAft>
              <a:defRPr/>
            </a:pPr>
            <a:r>
              <a:rPr lang="en-US" altLang="de-DE" sz="700" smtClean="0">
                <a:solidFill>
                  <a:srgbClr val="FFFFFF"/>
                </a:solidFill>
                <a:latin typeface="Arial" charset="0"/>
              </a:rPr>
              <a:t>Oct 99</a:t>
            </a:r>
          </a:p>
        </p:txBody>
      </p:sp>
      <p:graphicFrame>
        <p:nvGraphicFramePr>
          <p:cNvPr id="5" name="Object 7"/>
          <p:cNvGraphicFramePr>
            <a:graphicFrameLocks noChangeAspect="1"/>
          </p:cNvGraphicFramePr>
          <p:nvPr/>
        </p:nvGraphicFramePr>
        <p:xfrm>
          <a:off x="10834078" y="6350000"/>
          <a:ext cx="1193799" cy="469900"/>
        </p:xfrm>
        <a:graphic>
          <a:graphicData uri="http://schemas.openxmlformats.org/presentationml/2006/ole">
            <mc:AlternateContent xmlns:mc="http://schemas.openxmlformats.org/markup-compatibility/2006">
              <mc:Choice xmlns:v="urn:schemas-microsoft-com:vml" Requires="v">
                <p:oleObj spid="_x0000_s19465" name="Photo Editor Photo" r:id="rId3" imgW="1181265" imgH="695238" progId="MSPhotoEd.3">
                  <p:embed/>
                </p:oleObj>
              </mc:Choice>
              <mc:Fallback>
                <p:oleObj name="Photo Editor Photo" r:id="rId3" imgW="1181265" imgH="695238"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6577"/>
                      <a:stretch>
                        <a:fillRect/>
                      </a:stretch>
                    </p:blipFill>
                    <p:spPr bwMode="auto">
                      <a:xfrm>
                        <a:off x="10834078" y="6350000"/>
                        <a:ext cx="1193799"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8"/>
          <p:cNvSpPr>
            <a:spLocks noChangeArrowheads="1"/>
          </p:cNvSpPr>
          <p:nvPr/>
        </p:nvSpPr>
        <p:spPr bwMode="auto">
          <a:xfrm>
            <a:off x="10837986" y="6356350"/>
            <a:ext cx="1189892" cy="274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0" fontAlgn="base" hangingPunct="0">
              <a:spcBef>
                <a:spcPct val="0"/>
              </a:spcBef>
              <a:spcAft>
                <a:spcPct val="0"/>
              </a:spcAft>
              <a:defRPr/>
            </a:pPr>
            <a:endParaRPr lang="en-US" altLang="en-US" smtClean="0">
              <a:solidFill>
                <a:srgbClr val="000000"/>
              </a:solidFill>
            </a:endParaRPr>
          </a:p>
        </p:txBody>
      </p:sp>
      <p:sp>
        <p:nvSpPr>
          <p:cNvPr id="7" name="Text Box 9"/>
          <p:cNvSpPr txBox="1">
            <a:spLocks noChangeArrowheads="1"/>
          </p:cNvSpPr>
          <p:nvPr/>
        </p:nvSpPr>
        <p:spPr bwMode="auto">
          <a:xfrm>
            <a:off x="10793046" y="6470650"/>
            <a:ext cx="1297354"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0" fontAlgn="base" hangingPunct="0">
              <a:spcBef>
                <a:spcPct val="0"/>
              </a:spcBef>
              <a:spcAft>
                <a:spcPct val="0"/>
              </a:spcAft>
              <a:defRPr/>
            </a:pPr>
            <a:r>
              <a:rPr lang="en-US" altLang="en-US" sz="700" b="1" smtClean="0">
                <a:solidFill>
                  <a:srgbClr val="000000"/>
                </a:solidFill>
                <a:latin typeface="Arial Narrow" pitchFamily="34" charset="0"/>
              </a:rPr>
              <a:t>MICROCONTROLLERS</a:t>
            </a:r>
          </a:p>
        </p:txBody>
      </p:sp>
      <p:sp>
        <p:nvSpPr>
          <p:cNvPr id="8" name="Rectangle 10"/>
          <p:cNvSpPr>
            <a:spLocks noChangeArrowheads="1"/>
          </p:cNvSpPr>
          <p:nvPr/>
        </p:nvSpPr>
        <p:spPr bwMode="auto">
          <a:xfrm>
            <a:off x="10845800" y="6361113"/>
            <a:ext cx="1178169" cy="133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0" fontAlgn="base" hangingPunct="0">
              <a:spcBef>
                <a:spcPct val="0"/>
              </a:spcBef>
              <a:spcAft>
                <a:spcPct val="0"/>
              </a:spcAft>
              <a:defRPr/>
            </a:pPr>
            <a:endParaRPr lang="en-US" altLang="en-US" smtClean="0">
              <a:solidFill>
                <a:srgbClr val="000000"/>
              </a:solidFill>
            </a:endParaRPr>
          </a:p>
        </p:txBody>
      </p:sp>
      <p:pic>
        <p:nvPicPr>
          <p:cNvPr id="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77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8" name="Rectangle 12"/>
          <p:cNvSpPr>
            <a:spLocks noGrp="1" noChangeArrowheads="1"/>
          </p:cNvSpPr>
          <p:nvPr>
            <p:ph type="ctrTitle"/>
          </p:nvPr>
        </p:nvSpPr>
        <p:spPr>
          <a:xfrm>
            <a:off x="3268786" y="1743076"/>
            <a:ext cx="7176476" cy="2811463"/>
          </a:xfrm>
        </p:spPr>
        <p:txBody>
          <a:bodyPr anchor="t"/>
          <a:lstStyle>
            <a:lvl1pPr algn="ctr">
              <a:defRPr/>
            </a:lvl1pPr>
          </a:lstStyle>
          <a:p>
            <a:pPr lvl="0"/>
            <a:r>
              <a:rPr lang="en-US" altLang="en-US" noProof="0" smtClean="0"/>
              <a:t>Click to edit Master title style</a:t>
            </a:r>
          </a:p>
        </p:txBody>
      </p:sp>
    </p:spTree>
    <p:extLst>
      <p:ext uri="{BB962C8B-B14F-4D97-AF65-F5344CB8AC3E}">
        <p14:creationId xmlns:p14="http://schemas.microsoft.com/office/powerpoint/2010/main" val="1821848851"/>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3647737"/>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5964647"/>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34308" y="1473200"/>
            <a:ext cx="4964724"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86601" y="1473200"/>
            <a:ext cx="4966677"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6910548"/>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3056611"/>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122751"/>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368440"/>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187196"/>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077ED-81DB-437D-B4BC-FE5869924D78}"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D206D-F53F-49D0-B1D3-3DC1357338CB}" type="slidenum">
              <a:rPr lang="en-US" smtClean="0"/>
              <a:t>‹#›</a:t>
            </a:fld>
            <a:endParaRPr lang="en-US"/>
          </a:p>
        </p:txBody>
      </p:sp>
    </p:spTree>
    <p:extLst>
      <p:ext uri="{BB962C8B-B14F-4D97-AF65-F5344CB8AC3E}">
        <p14:creationId xmlns:p14="http://schemas.microsoft.com/office/powerpoint/2010/main" val="199363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34139145"/>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9491688"/>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8554" y="122238"/>
            <a:ext cx="2563446" cy="6075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34308" y="122238"/>
            <a:ext cx="7506677" cy="607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8562760"/>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00738" y="122239"/>
            <a:ext cx="10191262" cy="10382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34308" y="1473200"/>
            <a:ext cx="4964724"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86601" y="1473200"/>
            <a:ext cx="4966677"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9122660"/>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34308" y="122238"/>
            <a:ext cx="10257692" cy="6075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132530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077ED-81DB-437D-B4BC-FE5869924D78}"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D206D-F53F-49D0-B1D3-3DC1357338CB}" type="slidenum">
              <a:rPr lang="en-US" smtClean="0"/>
              <a:t>‹#›</a:t>
            </a:fld>
            <a:endParaRPr lang="en-US"/>
          </a:p>
        </p:txBody>
      </p:sp>
    </p:spTree>
    <p:extLst>
      <p:ext uri="{BB962C8B-B14F-4D97-AF65-F5344CB8AC3E}">
        <p14:creationId xmlns:p14="http://schemas.microsoft.com/office/powerpoint/2010/main" val="325300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F077ED-81DB-437D-B4BC-FE5869924D78}"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D206D-F53F-49D0-B1D3-3DC1357338CB}" type="slidenum">
              <a:rPr lang="en-US" smtClean="0"/>
              <a:t>‹#›</a:t>
            </a:fld>
            <a:endParaRPr lang="en-US"/>
          </a:p>
        </p:txBody>
      </p:sp>
    </p:spTree>
    <p:extLst>
      <p:ext uri="{BB962C8B-B14F-4D97-AF65-F5344CB8AC3E}">
        <p14:creationId xmlns:p14="http://schemas.microsoft.com/office/powerpoint/2010/main" val="3081629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F077ED-81DB-437D-B4BC-FE5869924D78}" type="datetimeFigureOut">
              <a:rPr lang="en-US" smtClean="0"/>
              <a:t>12/11/2022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D206D-F53F-49D0-B1D3-3DC1357338CB}" type="slidenum">
              <a:rPr lang="en-US" smtClean="0"/>
              <a:t>‹#›</a:t>
            </a:fld>
            <a:endParaRPr lang="en-US"/>
          </a:p>
        </p:txBody>
      </p:sp>
    </p:spTree>
    <p:extLst>
      <p:ext uri="{BB962C8B-B14F-4D97-AF65-F5344CB8AC3E}">
        <p14:creationId xmlns:p14="http://schemas.microsoft.com/office/powerpoint/2010/main" val="165119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F077ED-81DB-437D-B4BC-FE5869924D78}" type="datetimeFigureOut">
              <a:rPr lang="en-US" smtClean="0"/>
              <a:t>12/11/2022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D206D-F53F-49D0-B1D3-3DC1357338CB}" type="slidenum">
              <a:rPr lang="en-US" smtClean="0"/>
              <a:t>‹#›</a:t>
            </a:fld>
            <a:endParaRPr lang="en-US"/>
          </a:p>
        </p:txBody>
      </p:sp>
    </p:spTree>
    <p:extLst>
      <p:ext uri="{BB962C8B-B14F-4D97-AF65-F5344CB8AC3E}">
        <p14:creationId xmlns:p14="http://schemas.microsoft.com/office/powerpoint/2010/main" val="151154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077ED-81DB-437D-B4BC-FE5869924D78}" type="datetimeFigureOut">
              <a:rPr lang="en-US" smtClean="0"/>
              <a:t>12/11/2022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D206D-F53F-49D0-B1D3-3DC1357338CB}" type="slidenum">
              <a:rPr lang="en-US" smtClean="0"/>
              <a:t>‹#›</a:t>
            </a:fld>
            <a:endParaRPr lang="en-US"/>
          </a:p>
        </p:txBody>
      </p:sp>
    </p:spTree>
    <p:extLst>
      <p:ext uri="{BB962C8B-B14F-4D97-AF65-F5344CB8AC3E}">
        <p14:creationId xmlns:p14="http://schemas.microsoft.com/office/powerpoint/2010/main" val="331497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077ED-81DB-437D-B4BC-FE5869924D78}"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D206D-F53F-49D0-B1D3-3DC1357338CB}" type="slidenum">
              <a:rPr lang="en-US" smtClean="0"/>
              <a:t>‹#›</a:t>
            </a:fld>
            <a:endParaRPr lang="en-US"/>
          </a:p>
        </p:txBody>
      </p:sp>
    </p:spTree>
    <p:extLst>
      <p:ext uri="{BB962C8B-B14F-4D97-AF65-F5344CB8AC3E}">
        <p14:creationId xmlns:p14="http://schemas.microsoft.com/office/powerpoint/2010/main" val="9357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077ED-81DB-437D-B4BC-FE5869924D78}"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D206D-F53F-49D0-B1D3-3DC1357338CB}" type="slidenum">
              <a:rPr lang="en-US" smtClean="0"/>
              <a:t>‹#›</a:t>
            </a:fld>
            <a:endParaRPr lang="en-US"/>
          </a:p>
        </p:txBody>
      </p:sp>
    </p:spTree>
    <p:extLst>
      <p:ext uri="{BB962C8B-B14F-4D97-AF65-F5344CB8AC3E}">
        <p14:creationId xmlns:p14="http://schemas.microsoft.com/office/powerpoint/2010/main" val="340791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077ED-81DB-437D-B4BC-FE5869924D78}" type="datetimeFigureOut">
              <a:rPr lang="en-US" smtClean="0"/>
              <a:t>12/11/2022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D206D-F53F-49D0-B1D3-3DC1357338CB}" type="slidenum">
              <a:rPr lang="en-US" smtClean="0"/>
              <a:t>‹#›</a:t>
            </a:fld>
            <a:endParaRPr lang="en-US"/>
          </a:p>
        </p:txBody>
      </p:sp>
    </p:spTree>
    <p:extLst>
      <p:ext uri="{BB962C8B-B14F-4D97-AF65-F5344CB8AC3E}">
        <p14:creationId xmlns:p14="http://schemas.microsoft.com/office/powerpoint/2010/main" val="3714473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 y="0"/>
            <a:ext cx="177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41"/>
          <p:cNvSpPr>
            <a:spLocks noChangeShapeType="1"/>
          </p:cNvSpPr>
          <p:nvPr/>
        </p:nvSpPr>
        <p:spPr bwMode="auto">
          <a:xfrm>
            <a:off x="1910862" y="1214438"/>
            <a:ext cx="10285046" cy="0"/>
          </a:xfrm>
          <a:prstGeom prst="line">
            <a:avLst/>
          </a:prstGeom>
          <a:noFill/>
          <a:ln w="19050">
            <a:solidFill>
              <a:srgbClr val="001E6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2400" smtClean="0">
              <a:solidFill>
                <a:srgbClr val="000000"/>
              </a:solidFill>
            </a:endParaRPr>
          </a:p>
        </p:txBody>
      </p:sp>
      <p:sp>
        <p:nvSpPr>
          <p:cNvPr id="1068" name="Text Box 44"/>
          <p:cNvSpPr txBox="1">
            <a:spLocks noChangeArrowheads="1"/>
          </p:cNvSpPr>
          <p:nvPr/>
        </p:nvSpPr>
        <p:spPr bwMode="auto">
          <a:xfrm>
            <a:off x="97692" y="5762625"/>
            <a:ext cx="1680308" cy="87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373" tIns="39187" rIns="78373" bIns="39187">
            <a:spAutoFit/>
          </a:bodyPr>
          <a:lstStyle>
            <a:lvl1pPr algn="l" defTabSz="784225">
              <a:defRPr sz="2400">
                <a:solidFill>
                  <a:schemeClr val="tx1"/>
                </a:solidFill>
                <a:latin typeface="Times New Roman" pitchFamily="18" charset="0"/>
              </a:defRPr>
            </a:lvl1pPr>
            <a:lvl2pPr marL="392113" algn="l" defTabSz="784225">
              <a:defRPr sz="2400">
                <a:solidFill>
                  <a:schemeClr val="tx1"/>
                </a:solidFill>
                <a:latin typeface="Times New Roman" pitchFamily="18" charset="0"/>
              </a:defRPr>
            </a:lvl2pPr>
            <a:lvl3pPr marL="784225" algn="l" defTabSz="784225">
              <a:defRPr sz="2400">
                <a:solidFill>
                  <a:schemeClr val="tx1"/>
                </a:solidFill>
                <a:latin typeface="Times New Roman" pitchFamily="18" charset="0"/>
              </a:defRPr>
            </a:lvl3pPr>
            <a:lvl4pPr marL="1176338" algn="l" defTabSz="784225">
              <a:defRPr sz="2400">
                <a:solidFill>
                  <a:schemeClr val="tx1"/>
                </a:solidFill>
                <a:latin typeface="Times New Roman" pitchFamily="18" charset="0"/>
              </a:defRPr>
            </a:lvl4pPr>
            <a:lvl5pPr marL="1566863" algn="l" defTabSz="784225">
              <a:defRPr sz="2400">
                <a:solidFill>
                  <a:schemeClr val="tx1"/>
                </a:solidFill>
                <a:latin typeface="Times New Roman" pitchFamily="18" charset="0"/>
              </a:defRPr>
            </a:lvl5pPr>
            <a:lvl6pPr marL="2024063" defTabSz="784225" eaLnBrk="0" fontAlgn="base" hangingPunct="0">
              <a:spcBef>
                <a:spcPct val="0"/>
              </a:spcBef>
              <a:spcAft>
                <a:spcPct val="0"/>
              </a:spcAft>
              <a:defRPr sz="2400">
                <a:solidFill>
                  <a:schemeClr val="tx1"/>
                </a:solidFill>
                <a:latin typeface="Times New Roman" pitchFamily="18" charset="0"/>
              </a:defRPr>
            </a:lvl6pPr>
            <a:lvl7pPr marL="2481263" defTabSz="784225" eaLnBrk="0" fontAlgn="base" hangingPunct="0">
              <a:spcBef>
                <a:spcPct val="0"/>
              </a:spcBef>
              <a:spcAft>
                <a:spcPct val="0"/>
              </a:spcAft>
              <a:defRPr sz="2400">
                <a:solidFill>
                  <a:schemeClr val="tx1"/>
                </a:solidFill>
                <a:latin typeface="Times New Roman" pitchFamily="18" charset="0"/>
              </a:defRPr>
            </a:lvl7pPr>
            <a:lvl8pPr marL="2938463" defTabSz="784225" eaLnBrk="0" fontAlgn="base" hangingPunct="0">
              <a:spcBef>
                <a:spcPct val="0"/>
              </a:spcBef>
              <a:spcAft>
                <a:spcPct val="0"/>
              </a:spcAft>
              <a:defRPr sz="2400">
                <a:solidFill>
                  <a:schemeClr val="tx1"/>
                </a:solidFill>
                <a:latin typeface="Times New Roman" pitchFamily="18" charset="0"/>
              </a:defRPr>
            </a:lvl8pPr>
            <a:lvl9pPr marL="3395663" defTabSz="784225"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20000"/>
              </a:spcBef>
              <a:spcAft>
                <a:spcPct val="20000"/>
              </a:spcAft>
              <a:defRPr/>
            </a:pPr>
            <a:r>
              <a:rPr lang="de-DE" altLang="de-DE" sz="1000" smtClean="0">
                <a:solidFill>
                  <a:srgbClr val="000000"/>
                </a:solidFill>
                <a:latin typeface="Arial" charset="0"/>
              </a:rPr>
              <a:t>Drives &amp; Control </a:t>
            </a:r>
            <a:r>
              <a:rPr lang="en-US" altLang="de-DE" sz="1000" smtClean="0">
                <a:solidFill>
                  <a:srgbClr val="000000"/>
                </a:solidFill>
                <a:latin typeface="Arial" charset="0"/>
              </a:rPr>
              <a:t> </a:t>
            </a:r>
          </a:p>
          <a:p>
            <a:pPr eaLnBrk="0" fontAlgn="base" hangingPunct="0">
              <a:spcBef>
                <a:spcPct val="20000"/>
              </a:spcBef>
              <a:spcAft>
                <a:spcPct val="20000"/>
              </a:spcAft>
              <a:defRPr/>
            </a:pPr>
            <a:r>
              <a:rPr lang="de-DE" altLang="de-DE" sz="1000" smtClean="0">
                <a:solidFill>
                  <a:srgbClr val="000000"/>
                </a:solidFill>
                <a:latin typeface="Arial" charset="0"/>
              </a:rPr>
              <a:t>June </a:t>
            </a:r>
            <a:r>
              <a:rPr lang="en-US" altLang="de-DE" sz="1000" smtClean="0">
                <a:solidFill>
                  <a:srgbClr val="000000"/>
                </a:solidFill>
                <a:latin typeface="Arial" charset="0"/>
              </a:rPr>
              <a:t>200</a:t>
            </a:r>
            <a:r>
              <a:rPr lang="de-DE" altLang="de-DE" sz="1000" smtClean="0">
                <a:solidFill>
                  <a:srgbClr val="000000"/>
                </a:solidFill>
                <a:latin typeface="Arial" charset="0"/>
              </a:rPr>
              <a:t>3</a:t>
            </a:r>
          </a:p>
          <a:p>
            <a:pPr eaLnBrk="0" fontAlgn="base" hangingPunct="0">
              <a:spcBef>
                <a:spcPct val="20000"/>
              </a:spcBef>
              <a:spcAft>
                <a:spcPct val="20000"/>
              </a:spcAft>
              <a:defRPr/>
            </a:pPr>
            <a:r>
              <a:rPr lang="de-DE" altLang="de-DE" sz="1000" smtClean="0">
                <a:solidFill>
                  <a:srgbClr val="000000"/>
                </a:solidFill>
                <a:latin typeface="Arial" charset="0"/>
              </a:rPr>
              <a:t>A. Jansen</a:t>
            </a:r>
            <a:endParaRPr lang="en-US" altLang="de-DE" sz="1000" smtClean="0">
              <a:solidFill>
                <a:srgbClr val="000000"/>
              </a:solidFill>
              <a:latin typeface="Arial" charset="0"/>
            </a:endParaRPr>
          </a:p>
          <a:p>
            <a:pPr eaLnBrk="0" fontAlgn="base" hangingPunct="0">
              <a:spcBef>
                <a:spcPct val="20000"/>
              </a:spcBef>
              <a:spcAft>
                <a:spcPct val="20000"/>
              </a:spcAft>
              <a:defRPr/>
            </a:pPr>
            <a:fld id="{D02CDC22-ADCE-4D1A-B6DE-3E320A0D3FDC}" type="slidenum">
              <a:rPr lang="en-US" altLang="de-DE" sz="1000" smtClean="0">
                <a:solidFill>
                  <a:srgbClr val="000000"/>
                </a:solidFill>
                <a:latin typeface="Arial" charset="0"/>
              </a:rPr>
              <a:pPr eaLnBrk="0" fontAlgn="base" hangingPunct="0">
                <a:spcBef>
                  <a:spcPct val="20000"/>
                </a:spcBef>
                <a:spcAft>
                  <a:spcPct val="20000"/>
                </a:spcAft>
                <a:defRPr/>
              </a:pPr>
              <a:t>‹#›</a:t>
            </a:fld>
            <a:endParaRPr lang="en-US" altLang="de-DE" sz="1000" smtClean="0">
              <a:solidFill>
                <a:srgbClr val="000000"/>
              </a:solidFill>
              <a:latin typeface="Arial" charset="0"/>
            </a:endParaRPr>
          </a:p>
        </p:txBody>
      </p:sp>
      <p:sp>
        <p:nvSpPr>
          <p:cNvPr id="1084" name="Rectangle 60"/>
          <p:cNvSpPr>
            <a:spLocks noChangeArrowheads="1"/>
          </p:cNvSpPr>
          <p:nvPr/>
        </p:nvSpPr>
        <p:spPr bwMode="auto">
          <a:xfrm>
            <a:off x="2000738" y="265113"/>
            <a:ext cx="9855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800">
                <a:solidFill>
                  <a:schemeClr val="tx1"/>
                </a:solidFill>
                <a:latin typeface="Arial" charset="0"/>
              </a:defRPr>
            </a:lvl1pPr>
            <a:lvl2pPr algn="l">
              <a:defRPr sz="2800">
                <a:solidFill>
                  <a:schemeClr val="tx1"/>
                </a:solidFill>
                <a:latin typeface="Arial" charset="0"/>
              </a:defRPr>
            </a:lvl2pPr>
            <a:lvl3pPr algn="l">
              <a:defRPr sz="2800">
                <a:solidFill>
                  <a:schemeClr val="tx1"/>
                </a:solidFill>
                <a:latin typeface="Arial" charset="0"/>
              </a:defRPr>
            </a:lvl3pPr>
            <a:lvl4pPr algn="l">
              <a:defRPr sz="2800">
                <a:solidFill>
                  <a:schemeClr val="tx1"/>
                </a:solidFill>
                <a:latin typeface="Arial" charset="0"/>
              </a:defRPr>
            </a:lvl4pPr>
            <a:lvl5pPr algn="l">
              <a:defRPr sz="2800">
                <a:solidFill>
                  <a:schemeClr val="tx1"/>
                </a:solidFill>
                <a:latin typeface="Arial" charset="0"/>
              </a:defRPr>
            </a:lvl5pPr>
            <a:lvl6pPr marL="457200" eaLnBrk="0" fontAlgn="base" hangingPunct="0">
              <a:spcBef>
                <a:spcPct val="0"/>
              </a:spcBef>
              <a:spcAft>
                <a:spcPct val="0"/>
              </a:spcAft>
              <a:defRPr sz="2800">
                <a:solidFill>
                  <a:schemeClr val="tx1"/>
                </a:solidFill>
                <a:latin typeface="Arial" charset="0"/>
              </a:defRPr>
            </a:lvl6pPr>
            <a:lvl7pPr marL="914400" eaLnBrk="0" fontAlgn="base" hangingPunct="0">
              <a:spcBef>
                <a:spcPct val="0"/>
              </a:spcBef>
              <a:spcAft>
                <a:spcPct val="0"/>
              </a:spcAft>
              <a:defRPr sz="2800">
                <a:solidFill>
                  <a:schemeClr val="tx1"/>
                </a:solidFill>
                <a:latin typeface="Arial" charset="0"/>
              </a:defRPr>
            </a:lvl7pPr>
            <a:lvl8pPr marL="1371600" eaLnBrk="0" fontAlgn="base" hangingPunct="0">
              <a:spcBef>
                <a:spcPct val="0"/>
              </a:spcBef>
              <a:spcAft>
                <a:spcPct val="0"/>
              </a:spcAft>
              <a:defRPr sz="2800">
                <a:solidFill>
                  <a:schemeClr val="tx1"/>
                </a:solidFill>
                <a:latin typeface="Arial" charset="0"/>
              </a:defRPr>
            </a:lvl8pPr>
            <a:lvl9pPr marL="1828800" eaLnBrk="0" fontAlgn="base" hangingPunct="0">
              <a:spcBef>
                <a:spcPct val="0"/>
              </a:spcBef>
              <a:spcAft>
                <a:spcPct val="0"/>
              </a:spcAft>
              <a:defRPr sz="2800">
                <a:solidFill>
                  <a:schemeClr val="tx1"/>
                </a:solidFill>
                <a:latin typeface="Arial" charset="0"/>
              </a:defRPr>
            </a:lvl9pPr>
          </a:lstStyle>
          <a:p>
            <a:pPr eaLnBrk="0" fontAlgn="base" hangingPunct="0">
              <a:spcBef>
                <a:spcPct val="0"/>
              </a:spcBef>
              <a:spcAft>
                <a:spcPct val="0"/>
              </a:spcAft>
              <a:defRPr/>
            </a:pPr>
            <a:endParaRPr lang="de-DE" altLang="en-US" smtClean="0">
              <a:solidFill>
                <a:srgbClr val="000000"/>
              </a:solidFill>
            </a:endParaRPr>
          </a:p>
        </p:txBody>
      </p:sp>
      <p:sp>
        <p:nvSpPr>
          <p:cNvPr id="1030" name="Rectangle 61"/>
          <p:cNvSpPr>
            <a:spLocks noGrp="1" noChangeArrowheads="1"/>
          </p:cNvSpPr>
          <p:nvPr>
            <p:ph type="title"/>
          </p:nvPr>
        </p:nvSpPr>
        <p:spPr bwMode="auto">
          <a:xfrm>
            <a:off x="2000738" y="122239"/>
            <a:ext cx="10191262"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1" name="Rectangle 82"/>
          <p:cNvSpPr>
            <a:spLocks noGrp="1" noChangeArrowheads="1"/>
          </p:cNvSpPr>
          <p:nvPr>
            <p:ph type="body" idx="1"/>
          </p:nvPr>
        </p:nvSpPr>
        <p:spPr bwMode="auto">
          <a:xfrm>
            <a:off x="1934308" y="1473200"/>
            <a:ext cx="10118970"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smtClean="0"/>
              <a:t>Klicken Sie, um die Formate des Vorlagentextes zu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Tree>
    <p:extLst>
      <p:ext uri="{BB962C8B-B14F-4D97-AF65-F5344CB8AC3E}">
        <p14:creationId xmlns:p14="http://schemas.microsoft.com/office/powerpoint/2010/main" val="1605921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zoom/>
  </p:transition>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eaLnBrk="0" fontAlgn="base" hangingPunct="0">
        <a:spcBef>
          <a:spcPct val="0"/>
        </a:spcBef>
        <a:spcAft>
          <a:spcPct val="0"/>
        </a:spcAft>
        <a:defRPr sz="2800">
          <a:solidFill>
            <a:schemeClr val="tx1"/>
          </a:solidFill>
          <a:latin typeface="Arial" charset="0"/>
        </a:defRPr>
      </a:lvl6pPr>
      <a:lvl7pPr marL="914400" algn="l" rtl="0" eaLnBrk="0" fontAlgn="base" hangingPunct="0">
        <a:spcBef>
          <a:spcPct val="0"/>
        </a:spcBef>
        <a:spcAft>
          <a:spcPct val="0"/>
        </a:spcAft>
        <a:defRPr sz="2800">
          <a:solidFill>
            <a:schemeClr val="tx1"/>
          </a:solidFill>
          <a:latin typeface="Arial" charset="0"/>
        </a:defRPr>
      </a:lvl7pPr>
      <a:lvl8pPr marL="1371600" algn="l" rtl="0" eaLnBrk="0" fontAlgn="base" hangingPunct="0">
        <a:spcBef>
          <a:spcPct val="0"/>
        </a:spcBef>
        <a:spcAft>
          <a:spcPct val="0"/>
        </a:spcAft>
        <a:defRPr sz="2800">
          <a:solidFill>
            <a:schemeClr val="tx1"/>
          </a:solidFill>
          <a:latin typeface="Arial" charset="0"/>
        </a:defRPr>
      </a:lvl8pPr>
      <a:lvl9pPr marL="1828800" algn="l" rtl="0" eaLnBrk="0" fontAlgn="base" hangingPunct="0">
        <a:spcBef>
          <a:spcPct val="0"/>
        </a:spcBef>
        <a:spcAft>
          <a:spcPct val="0"/>
        </a:spcAft>
        <a:defRPr sz="2800">
          <a:solidFill>
            <a:schemeClr val="tx1"/>
          </a:solidFill>
          <a:latin typeface="Arial" charset="0"/>
        </a:defRPr>
      </a:lvl9pPr>
    </p:titleStyle>
    <p:bodyStyle>
      <a:lvl1pPr marL="284163" indent="-284163" algn="l" defTabSz="957263" rtl="0" eaLnBrk="0" fontAlgn="base" hangingPunct="0">
        <a:lnSpc>
          <a:spcPct val="80000"/>
        </a:lnSpc>
        <a:spcBef>
          <a:spcPct val="30000"/>
        </a:spcBef>
        <a:spcAft>
          <a:spcPct val="0"/>
        </a:spcAft>
        <a:buClr>
          <a:srgbClr val="C9050A"/>
        </a:buClr>
        <a:buSzPct val="100000"/>
        <a:buFont typeface="Wingdings" pitchFamily="2" charset="2"/>
        <a:buChar char="q"/>
        <a:defRPr sz="2000" b="1">
          <a:solidFill>
            <a:srgbClr val="0000CC"/>
          </a:solidFill>
          <a:latin typeface="+mn-lt"/>
          <a:ea typeface="+mn-ea"/>
          <a:cs typeface="+mn-cs"/>
        </a:defRPr>
      </a:lvl1pPr>
      <a:lvl2pPr marL="668338" indent="-193675" algn="l" defTabSz="957263" rtl="0" eaLnBrk="0" fontAlgn="base" hangingPunct="0">
        <a:lnSpc>
          <a:spcPct val="90000"/>
        </a:lnSpc>
        <a:spcBef>
          <a:spcPct val="0"/>
        </a:spcBef>
        <a:spcAft>
          <a:spcPct val="0"/>
        </a:spcAft>
        <a:buClr>
          <a:srgbClr val="0000CC"/>
        </a:buClr>
        <a:buFont typeface="Wingdings" pitchFamily="2" charset="2"/>
        <a:buChar char="Ø"/>
        <a:defRPr b="1">
          <a:solidFill>
            <a:schemeClr val="tx2"/>
          </a:solidFill>
          <a:latin typeface="+mn-lt"/>
        </a:defRPr>
      </a:lvl2pPr>
      <a:lvl3pPr marL="1050925" indent="-192088" algn="l" defTabSz="957263" rtl="0" eaLnBrk="0" fontAlgn="base" hangingPunct="0">
        <a:lnSpc>
          <a:spcPct val="90000"/>
        </a:lnSpc>
        <a:spcBef>
          <a:spcPct val="0"/>
        </a:spcBef>
        <a:spcAft>
          <a:spcPct val="0"/>
        </a:spcAft>
        <a:buClr>
          <a:schemeClr val="tx1"/>
        </a:buClr>
        <a:buSzPct val="150000"/>
        <a:buFont typeface="Wingdings" pitchFamily="2" charset="2"/>
        <a:buChar char="§"/>
        <a:defRPr sz="1600" b="1">
          <a:solidFill>
            <a:schemeClr val="tx1"/>
          </a:solidFill>
          <a:latin typeface="+mn-lt"/>
        </a:defRPr>
      </a:lvl3pPr>
      <a:lvl4pPr marL="1481138" indent="-239713" algn="l" defTabSz="957263" rtl="0" eaLnBrk="0" fontAlgn="base" hangingPunct="0">
        <a:lnSpc>
          <a:spcPct val="90000"/>
        </a:lnSpc>
        <a:spcBef>
          <a:spcPct val="0"/>
        </a:spcBef>
        <a:spcAft>
          <a:spcPct val="0"/>
        </a:spcAft>
        <a:buClr>
          <a:schemeClr val="tx1"/>
        </a:buClr>
        <a:buSzPct val="150000"/>
        <a:buFont typeface="Wingdings" pitchFamily="2" charset="2"/>
        <a:buChar char=""/>
        <a:defRPr sz="1600" b="1">
          <a:solidFill>
            <a:schemeClr val="tx1"/>
          </a:solidFill>
          <a:latin typeface="+mn-lt"/>
        </a:defRPr>
      </a:lvl4pPr>
      <a:lvl5pPr marL="1912938" indent="-241300" algn="l" defTabSz="957263" rtl="0" eaLnBrk="0" fontAlgn="base" hangingPunct="0">
        <a:lnSpc>
          <a:spcPct val="90000"/>
        </a:lnSpc>
        <a:spcBef>
          <a:spcPct val="0"/>
        </a:spcBef>
        <a:spcAft>
          <a:spcPct val="0"/>
        </a:spcAft>
        <a:buClr>
          <a:schemeClr val="bg1"/>
        </a:buClr>
        <a:buSzPct val="150000"/>
        <a:buChar char="-"/>
        <a:defRPr sz="1600" b="1">
          <a:solidFill>
            <a:schemeClr val="tx1"/>
          </a:solidFill>
          <a:latin typeface="+mn-lt"/>
        </a:defRPr>
      </a:lvl5pPr>
      <a:lvl6pPr marL="2370138" indent="-241300" algn="l" defTabSz="957263" rtl="0" eaLnBrk="0" fontAlgn="base" hangingPunct="0">
        <a:lnSpc>
          <a:spcPct val="90000"/>
        </a:lnSpc>
        <a:spcBef>
          <a:spcPct val="0"/>
        </a:spcBef>
        <a:spcAft>
          <a:spcPct val="0"/>
        </a:spcAft>
        <a:buClr>
          <a:schemeClr val="bg1"/>
        </a:buClr>
        <a:buSzPct val="150000"/>
        <a:buChar char="-"/>
        <a:defRPr sz="1600" b="1">
          <a:solidFill>
            <a:schemeClr val="tx1"/>
          </a:solidFill>
          <a:latin typeface="+mn-lt"/>
        </a:defRPr>
      </a:lvl6pPr>
      <a:lvl7pPr marL="2827338" indent="-241300" algn="l" defTabSz="957263" rtl="0" eaLnBrk="0" fontAlgn="base" hangingPunct="0">
        <a:lnSpc>
          <a:spcPct val="90000"/>
        </a:lnSpc>
        <a:spcBef>
          <a:spcPct val="0"/>
        </a:spcBef>
        <a:spcAft>
          <a:spcPct val="0"/>
        </a:spcAft>
        <a:buClr>
          <a:schemeClr val="bg1"/>
        </a:buClr>
        <a:buSzPct val="150000"/>
        <a:buChar char="-"/>
        <a:defRPr sz="1600" b="1">
          <a:solidFill>
            <a:schemeClr val="tx1"/>
          </a:solidFill>
          <a:latin typeface="+mn-lt"/>
        </a:defRPr>
      </a:lvl7pPr>
      <a:lvl8pPr marL="3284538" indent="-241300" algn="l" defTabSz="957263" rtl="0" eaLnBrk="0" fontAlgn="base" hangingPunct="0">
        <a:lnSpc>
          <a:spcPct val="90000"/>
        </a:lnSpc>
        <a:spcBef>
          <a:spcPct val="0"/>
        </a:spcBef>
        <a:spcAft>
          <a:spcPct val="0"/>
        </a:spcAft>
        <a:buClr>
          <a:schemeClr val="bg1"/>
        </a:buClr>
        <a:buSzPct val="150000"/>
        <a:buChar char="-"/>
        <a:defRPr sz="1600" b="1">
          <a:solidFill>
            <a:schemeClr val="tx1"/>
          </a:solidFill>
          <a:latin typeface="+mn-lt"/>
        </a:defRPr>
      </a:lvl8pPr>
      <a:lvl9pPr marL="3741738" indent="-241300" algn="l" defTabSz="957263" rtl="0" eaLnBrk="0" fontAlgn="base" hangingPunct="0">
        <a:lnSpc>
          <a:spcPct val="90000"/>
        </a:lnSpc>
        <a:spcBef>
          <a:spcPct val="0"/>
        </a:spcBef>
        <a:spcAft>
          <a:spcPct val="0"/>
        </a:spcAft>
        <a:buClr>
          <a:schemeClr val="bg1"/>
        </a:buClr>
        <a:buSzPct val="15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Visio_Drawing111.vsd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Visio_Drawing222.vsdx"/><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package" Target="../embeddings/Microsoft_Visio_Drawing333.vsdx"/></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Visio_Drawing444.vsdx"/><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image" Target="../media/image15.emf"/><Relationship Id="rId4" Type="http://schemas.openxmlformats.org/officeDocument/2006/relationships/package" Target="../embeddings/Microsoft_Visio_Drawing555.vsdx"/></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1.xml"/><Relationship Id="rId7" Type="http://schemas.openxmlformats.org/officeDocument/2006/relationships/image" Target="../media/image70.png"/><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6.emf"/><Relationship Id="rId4" Type="http://schemas.openxmlformats.org/officeDocument/2006/relationships/package" Target="../embeddings/Microsoft_Visio_Drawing666.vsdx"/><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6.emf"/><Relationship Id="rId4" Type="http://schemas.openxmlformats.org/officeDocument/2006/relationships/package" Target="../embeddings/Microsoft_Visio_Drawing777.vsdx"/><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Visio_Drawing888.vsdx"/><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11.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Visio_Drawing999.vsdx"/><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Brushless Motor Circuit</a:t>
            </a:r>
            <a:endParaRPr lang="en-US" dirty="0"/>
          </a:p>
        </p:txBody>
      </p:sp>
      <p:sp>
        <p:nvSpPr>
          <p:cNvPr id="3" name="Subtitle 2"/>
          <p:cNvSpPr>
            <a:spLocks noGrp="1"/>
          </p:cNvSpPr>
          <p:nvPr>
            <p:ph type="subTitle" idx="1"/>
          </p:nvPr>
        </p:nvSpPr>
        <p:spPr/>
        <p:txBody>
          <a:bodyPr/>
          <a:lstStyle/>
          <a:p>
            <a:r>
              <a:rPr lang="en-US" dirty="0" smtClean="0"/>
              <a:t>Electric </a:t>
            </a:r>
            <a:r>
              <a:rPr lang="en-US" dirty="0" smtClean="0"/>
              <a:t>Drive Design</a:t>
            </a:r>
            <a:endParaRPr lang="en-US" dirty="0"/>
          </a:p>
        </p:txBody>
      </p:sp>
    </p:spTree>
    <p:extLst>
      <p:ext uri="{BB962C8B-B14F-4D97-AF65-F5344CB8AC3E}">
        <p14:creationId xmlns:p14="http://schemas.microsoft.com/office/powerpoint/2010/main" val="2067811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El-Sharkawi@University of Washington</a:t>
            </a:r>
          </a:p>
        </p:txBody>
      </p:sp>
      <p:sp>
        <p:nvSpPr>
          <p:cNvPr id="12697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87B27ED-7781-411C-A075-F1C70645BFC0}" type="slidenum">
              <a:rPr lang="en-US" sz="1400"/>
              <a:pPr/>
              <a:t>10</a:t>
            </a:fld>
            <a:endParaRPr lang="en-US" sz="1400"/>
          </a:p>
        </p:txBody>
      </p:sp>
      <p:grpSp>
        <p:nvGrpSpPr>
          <p:cNvPr id="16" name="Group 121"/>
          <p:cNvGrpSpPr>
            <a:grpSpLocks/>
          </p:cNvGrpSpPr>
          <p:nvPr/>
        </p:nvGrpSpPr>
        <p:grpSpPr bwMode="auto">
          <a:xfrm>
            <a:off x="3087130" y="3525881"/>
            <a:ext cx="1960563" cy="725488"/>
            <a:chOff x="912" y="2714"/>
            <a:chExt cx="1235" cy="457"/>
          </a:xfrm>
        </p:grpSpPr>
        <p:grpSp>
          <p:nvGrpSpPr>
            <p:cNvPr id="127005" name="Group 52"/>
            <p:cNvGrpSpPr>
              <a:grpSpLocks/>
            </p:cNvGrpSpPr>
            <p:nvPr/>
          </p:nvGrpSpPr>
          <p:grpSpPr bwMode="auto">
            <a:xfrm>
              <a:off x="912" y="3024"/>
              <a:ext cx="1235" cy="147"/>
              <a:chOff x="3273" y="1209"/>
              <a:chExt cx="1235" cy="147"/>
            </a:xfrm>
          </p:grpSpPr>
          <p:sp>
            <p:nvSpPr>
              <p:cNvPr id="127010" name="Rectangle 53"/>
              <p:cNvSpPr>
                <a:spLocks noChangeArrowheads="1"/>
              </p:cNvSpPr>
              <p:nvPr/>
            </p:nvSpPr>
            <p:spPr bwMode="auto">
              <a:xfrm>
                <a:off x="3273" y="1266"/>
                <a:ext cx="1137" cy="3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7011" name="Freeform 54"/>
              <p:cNvSpPr>
                <a:spLocks/>
              </p:cNvSpPr>
              <p:nvPr/>
            </p:nvSpPr>
            <p:spPr bwMode="auto">
              <a:xfrm>
                <a:off x="4362" y="1209"/>
                <a:ext cx="146" cy="147"/>
              </a:xfrm>
              <a:custGeom>
                <a:avLst/>
                <a:gdLst>
                  <a:gd name="T0" fmla="*/ 0 w 146"/>
                  <a:gd name="T1" fmla="*/ 147 h 147"/>
                  <a:gd name="T2" fmla="*/ 146 w 146"/>
                  <a:gd name="T3" fmla="*/ 73 h 147"/>
                  <a:gd name="T4" fmla="*/ 0 w 146"/>
                  <a:gd name="T5" fmla="*/ 0 h 147"/>
                  <a:gd name="T6" fmla="*/ 46 w 146"/>
                  <a:gd name="T7" fmla="*/ 73 h 147"/>
                  <a:gd name="T8" fmla="*/ 0 w 146"/>
                  <a:gd name="T9" fmla="*/ 147 h 147"/>
                  <a:gd name="T10" fmla="*/ 0 60000 65536"/>
                  <a:gd name="T11" fmla="*/ 0 60000 65536"/>
                  <a:gd name="T12" fmla="*/ 0 60000 65536"/>
                  <a:gd name="T13" fmla="*/ 0 60000 65536"/>
                  <a:gd name="T14" fmla="*/ 0 60000 65536"/>
                  <a:gd name="T15" fmla="*/ 0 w 146"/>
                  <a:gd name="T16" fmla="*/ 0 h 147"/>
                  <a:gd name="T17" fmla="*/ 146 w 146"/>
                  <a:gd name="T18" fmla="*/ 147 h 147"/>
                </a:gdLst>
                <a:ahLst/>
                <a:cxnLst>
                  <a:cxn ang="T10">
                    <a:pos x="T0" y="T1"/>
                  </a:cxn>
                  <a:cxn ang="T11">
                    <a:pos x="T2" y="T3"/>
                  </a:cxn>
                  <a:cxn ang="T12">
                    <a:pos x="T4" y="T5"/>
                  </a:cxn>
                  <a:cxn ang="T13">
                    <a:pos x="T6" y="T7"/>
                  </a:cxn>
                  <a:cxn ang="T14">
                    <a:pos x="T8" y="T9"/>
                  </a:cxn>
                </a:cxnLst>
                <a:rect l="T15" t="T16" r="T17" b="T18"/>
                <a:pathLst>
                  <a:path w="146" h="147">
                    <a:moveTo>
                      <a:pt x="0" y="147"/>
                    </a:moveTo>
                    <a:lnTo>
                      <a:pt x="146" y="73"/>
                    </a:lnTo>
                    <a:lnTo>
                      <a:pt x="0" y="0"/>
                    </a:lnTo>
                    <a:lnTo>
                      <a:pt x="46" y="73"/>
                    </a:lnTo>
                    <a:lnTo>
                      <a:pt x="0" y="14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7006" name="Group 55"/>
            <p:cNvGrpSpPr>
              <a:grpSpLocks/>
            </p:cNvGrpSpPr>
            <p:nvPr/>
          </p:nvGrpSpPr>
          <p:grpSpPr bwMode="auto">
            <a:xfrm>
              <a:off x="1709" y="2714"/>
              <a:ext cx="295" cy="380"/>
              <a:chOff x="4070" y="899"/>
              <a:chExt cx="295" cy="380"/>
            </a:xfrm>
          </p:grpSpPr>
          <p:sp>
            <p:nvSpPr>
              <p:cNvPr id="127007" name="Rectangle 56"/>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7008" name="Rectangle 57"/>
              <p:cNvSpPr>
                <a:spLocks noChangeArrowheads="1"/>
              </p:cNvSpPr>
              <p:nvPr/>
            </p:nvSpPr>
            <p:spPr bwMode="auto">
              <a:xfrm>
                <a:off x="4070" y="934"/>
                <a:ext cx="1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a:solidFill>
                      <a:srgbClr val="000000"/>
                    </a:solidFill>
                    <a:sym typeface="Symbol" pitchFamily="18" charset="2"/>
                  </a:rPr>
                  <a:t></a:t>
                </a:r>
                <a:endParaRPr lang="en-US"/>
              </a:p>
            </p:txBody>
          </p:sp>
          <p:sp>
            <p:nvSpPr>
              <p:cNvPr id="127009" name="Rectangle 58"/>
              <p:cNvSpPr>
                <a:spLocks noChangeArrowheads="1"/>
              </p:cNvSpPr>
              <p:nvPr/>
            </p:nvSpPr>
            <p:spPr bwMode="auto">
              <a:xfrm>
                <a:off x="4175" y="1085"/>
                <a:ext cx="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a:solidFill>
                      <a:srgbClr val="000000"/>
                    </a:solidFill>
                  </a:rPr>
                  <a:t>a</a:t>
                </a:r>
                <a:endParaRPr lang="en-US"/>
              </a:p>
            </p:txBody>
          </p:sp>
        </p:grpSp>
      </p:grpSp>
      <p:grpSp>
        <p:nvGrpSpPr>
          <p:cNvPr id="19" name="Group 122"/>
          <p:cNvGrpSpPr>
            <a:grpSpLocks/>
          </p:cNvGrpSpPr>
          <p:nvPr/>
        </p:nvGrpSpPr>
        <p:grpSpPr bwMode="auto">
          <a:xfrm>
            <a:off x="2215592" y="2367007"/>
            <a:ext cx="958850" cy="1776413"/>
            <a:chOff x="363" y="1984"/>
            <a:chExt cx="604" cy="1119"/>
          </a:xfrm>
        </p:grpSpPr>
        <p:grpSp>
          <p:nvGrpSpPr>
            <p:cNvPr id="126998" name="Group 70"/>
            <p:cNvGrpSpPr>
              <a:grpSpLocks/>
            </p:cNvGrpSpPr>
            <p:nvPr/>
          </p:nvGrpSpPr>
          <p:grpSpPr bwMode="auto">
            <a:xfrm>
              <a:off x="363" y="1984"/>
              <a:ext cx="555" cy="1119"/>
              <a:chOff x="2724" y="169"/>
              <a:chExt cx="555" cy="1119"/>
            </a:xfrm>
          </p:grpSpPr>
          <p:sp>
            <p:nvSpPr>
              <p:cNvPr id="127003" name="Freeform 71"/>
              <p:cNvSpPr>
                <a:spLocks/>
              </p:cNvSpPr>
              <p:nvPr/>
            </p:nvSpPr>
            <p:spPr bwMode="auto">
              <a:xfrm>
                <a:off x="2756" y="249"/>
                <a:ext cx="523" cy="1039"/>
              </a:xfrm>
              <a:custGeom>
                <a:avLst/>
                <a:gdLst>
                  <a:gd name="T0" fmla="*/ 495 w 523"/>
                  <a:gd name="T1" fmla="*/ 1039 h 1039"/>
                  <a:gd name="T2" fmla="*/ 523 w 523"/>
                  <a:gd name="T3" fmla="*/ 1025 h 1039"/>
                  <a:gd name="T4" fmla="*/ 28 w 523"/>
                  <a:gd name="T5" fmla="*/ 0 h 1039"/>
                  <a:gd name="T6" fmla="*/ 0 w 523"/>
                  <a:gd name="T7" fmla="*/ 15 h 1039"/>
                  <a:gd name="T8" fmla="*/ 495 w 523"/>
                  <a:gd name="T9" fmla="*/ 1039 h 1039"/>
                  <a:gd name="T10" fmla="*/ 0 60000 65536"/>
                  <a:gd name="T11" fmla="*/ 0 60000 65536"/>
                  <a:gd name="T12" fmla="*/ 0 60000 65536"/>
                  <a:gd name="T13" fmla="*/ 0 60000 65536"/>
                  <a:gd name="T14" fmla="*/ 0 60000 65536"/>
                  <a:gd name="T15" fmla="*/ 0 w 523"/>
                  <a:gd name="T16" fmla="*/ 0 h 1039"/>
                  <a:gd name="T17" fmla="*/ 523 w 523"/>
                  <a:gd name="T18" fmla="*/ 1039 h 1039"/>
                </a:gdLst>
                <a:ahLst/>
                <a:cxnLst>
                  <a:cxn ang="T10">
                    <a:pos x="T0" y="T1"/>
                  </a:cxn>
                  <a:cxn ang="T11">
                    <a:pos x="T2" y="T3"/>
                  </a:cxn>
                  <a:cxn ang="T12">
                    <a:pos x="T4" y="T5"/>
                  </a:cxn>
                  <a:cxn ang="T13">
                    <a:pos x="T6" y="T7"/>
                  </a:cxn>
                  <a:cxn ang="T14">
                    <a:pos x="T8" y="T9"/>
                  </a:cxn>
                </a:cxnLst>
                <a:rect l="T15" t="T16" r="T17" b="T18"/>
                <a:pathLst>
                  <a:path w="523" h="1039">
                    <a:moveTo>
                      <a:pt x="495" y="1039"/>
                    </a:moveTo>
                    <a:lnTo>
                      <a:pt x="523" y="1025"/>
                    </a:lnTo>
                    <a:lnTo>
                      <a:pt x="28" y="0"/>
                    </a:lnTo>
                    <a:lnTo>
                      <a:pt x="0" y="15"/>
                    </a:lnTo>
                    <a:lnTo>
                      <a:pt x="495" y="103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4" name="Freeform 72"/>
              <p:cNvSpPr>
                <a:spLocks/>
              </p:cNvSpPr>
              <p:nvPr/>
            </p:nvSpPr>
            <p:spPr bwMode="auto">
              <a:xfrm>
                <a:off x="2724" y="169"/>
                <a:ext cx="133" cy="162"/>
              </a:xfrm>
              <a:custGeom>
                <a:avLst/>
                <a:gdLst>
                  <a:gd name="T0" fmla="*/ 133 w 133"/>
                  <a:gd name="T1" fmla="*/ 97 h 162"/>
                  <a:gd name="T2" fmla="*/ 2 w 133"/>
                  <a:gd name="T3" fmla="*/ 0 h 162"/>
                  <a:gd name="T4" fmla="*/ 0 w 133"/>
                  <a:gd name="T5" fmla="*/ 162 h 162"/>
                  <a:gd name="T6" fmla="*/ 46 w 133"/>
                  <a:gd name="T7" fmla="*/ 89 h 162"/>
                  <a:gd name="T8" fmla="*/ 133 w 133"/>
                  <a:gd name="T9" fmla="*/ 97 h 162"/>
                  <a:gd name="T10" fmla="*/ 0 60000 65536"/>
                  <a:gd name="T11" fmla="*/ 0 60000 65536"/>
                  <a:gd name="T12" fmla="*/ 0 60000 65536"/>
                  <a:gd name="T13" fmla="*/ 0 60000 65536"/>
                  <a:gd name="T14" fmla="*/ 0 60000 65536"/>
                  <a:gd name="T15" fmla="*/ 0 w 133"/>
                  <a:gd name="T16" fmla="*/ 0 h 162"/>
                  <a:gd name="T17" fmla="*/ 133 w 133"/>
                  <a:gd name="T18" fmla="*/ 162 h 162"/>
                </a:gdLst>
                <a:ahLst/>
                <a:cxnLst>
                  <a:cxn ang="T10">
                    <a:pos x="T0" y="T1"/>
                  </a:cxn>
                  <a:cxn ang="T11">
                    <a:pos x="T2" y="T3"/>
                  </a:cxn>
                  <a:cxn ang="T12">
                    <a:pos x="T4" y="T5"/>
                  </a:cxn>
                  <a:cxn ang="T13">
                    <a:pos x="T6" y="T7"/>
                  </a:cxn>
                  <a:cxn ang="T14">
                    <a:pos x="T8" y="T9"/>
                  </a:cxn>
                </a:cxnLst>
                <a:rect l="T15" t="T16" r="T17" b="T18"/>
                <a:pathLst>
                  <a:path w="133" h="162">
                    <a:moveTo>
                      <a:pt x="133" y="97"/>
                    </a:moveTo>
                    <a:lnTo>
                      <a:pt x="2" y="0"/>
                    </a:lnTo>
                    <a:lnTo>
                      <a:pt x="0" y="162"/>
                    </a:lnTo>
                    <a:lnTo>
                      <a:pt x="46" y="89"/>
                    </a:lnTo>
                    <a:lnTo>
                      <a:pt x="133" y="9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6999" name="Group 113"/>
            <p:cNvGrpSpPr>
              <a:grpSpLocks/>
            </p:cNvGrpSpPr>
            <p:nvPr/>
          </p:nvGrpSpPr>
          <p:grpSpPr bwMode="auto">
            <a:xfrm>
              <a:off x="672" y="2208"/>
              <a:ext cx="295" cy="380"/>
              <a:chOff x="4070" y="899"/>
              <a:chExt cx="295" cy="380"/>
            </a:xfrm>
          </p:grpSpPr>
          <p:sp>
            <p:nvSpPr>
              <p:cNvPr id="127000" name="Rectangle 114"/>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7001" name="Rectangle 115"/>
              <p:cNvSpPr>
                <a:spLocks noChangeArrowheads="1"/>
              </p:cNvSpPr>
              <p:nvPr/>
            </p:nvSpPr>
            <p:spPr bwMode="auto">
              <a:xfrm>
                <a:off x="4070" y="934"/>
                <a:ext cx="1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a:solidFill>
                      <a:srgbClr val="000000"/>
                    </a:solidFill>
                    <a:sym typeface="Symbol" pitchFamily="18" charset="2"/>
                  </a:rPr>
                  <a:t></a:t>
                </a:r>
                <a:endParaRPr lang="en-US"/>
              </a:p>
            </p:txBody>
          </p:sp>
          <p:sp>
            <p:nvSpPr>
              <p:cNvPr id="127002" name="Rectangle 116"/>
              <p:cNvSpPr>
                <a:spLocks noChangeArrowheads="1"/>
              </p:cNvSpPr>
              <p:nvPr/>
            </p:nvSpPr>
            <p:spPr bwMode="auto">
              <a:xfrm>
                <a:off x="4175" y="1085"/>
                <a:ext cx="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a:solidFill>
                      <a:srgbClr val="000000"/>
                    </a:solidFill>
                  </a:rPr>
                  <a:t>c</a:t>
                </a:r>
                <a:endParaRPr lang="en-US"/>
              </a:p>
            </p:txBody>
          </p:sp>
        </p:grpSp>
      </p:grpSp>
      <p:grpSp>
        <p:nvGrpSpPr>
          <p:cNvPr id="22" name="Group 123"/>
          <p:cNvGrpSpPr>
            <a:grpSpLocks/>
          </p:cNvGrpSpPr>
          <p:nvPr/>
        </p:nvGrpSpPr>
        <p:grpSpPr bwMode="auto">
          <a:xfrm>
            <a:off x="2207654" y="4124370"/>
            <a:ext cx="1042988" cy="1773237"/>
            <a:chOff x="358" y="3091"/>
            <a:chExt cx="657" cy="1117"/>
          </a:xfrm>
        </p:grpSpPr>
        <p:grpSp>
          <p:nvGrpSpPr>
            <p:cNvPr id="126991" name="Group 67"/>
            <p:cNvGrpSpPr>
              <a:grpSpLocks/>
            </p:cNvGrpSpPr>
            <p:nvPr/>
          </p:nvGrpSpPr>
          <p:grpSpPr bwMode="auto">
            <a:xfrm>
              <a:off x="358" y="3091"/>
              <a:ext cx="558" cy="1117"/>
              <a:chOff x="2719" y="1276"/>
              <a:chExt cx="558" cy="1117"/>
            </a:xfrm>
          </p:grpSpPr>
          <p:sp>
            <p:nvSpPr>
              <p:cNvPr id="126996" name="Freeform 68"/>
              <p:cNvSpPr>
                <a:spLocks/>
              </p:cNvSpPr>
              <p:nvPr/>
            </p:nvSpPr>
            <p:spPr bwMode="auto">
              <a:xfrm>
                <a:off x="2752" y="1276"/>
                <a:ext cx="525" cy="1038"/>
              </a:xfrm>
              <a:custGeom>
                <a:avLst/>
                <a:gdLst>
                  <a:gd name="T0" fmla="*/ 525 w 525"/>
                  <a:gd name="T1" fmla="*/ 15 h 1038"/>
                  <a:gd name="T2" fmla="*/ 496 w 525"/>
                  <a:gd name="T3" fmla="*/ 0 h 1038"/>
                  <a:gd name="T4" fmla="*/ 0 w 525"/>
                  <a:gd name="T5" fmla="*/ 1024 h 1038"/>
                  <a:gd name="T6" fmla="*/ 28 w 525"/>
                  <a:gd name="T7" fmla="*/ 1038 h 1038"/>
                  <a:gd name="T8" fmla="*/ 525 w 525"/>
                  <a:gd name="T9" fmla="*/ 15 h 1038"/>
                  <a:gd name="T10" fmla="*/ 0 60000 65536"/>
                  <a:gd name="T11" fmla="*/ 0 60000 65536"/>
                  <a:gd name="T12" fmla="*/ 0 60000 65536"/>
                  <a:gd name="T13" fmla="*/ 0 60000 65536"/>
                  <a:gd name="T14" fmla="*/ 0 60000 65536"/>
                  <a:gd name="T15" fmla="*/ 0 w 525"/>
                  <a:gd name="T16" fmla="*/ 0 h 1038"/>
                  <a:gd name="T17" fmla="*/ 525 w 525"/>
                  <a:gd name="T18" fmla="*/ 1038 h 1038"/>
                </a:gdLst>
                <a:ahLst/>
                <a:cxnLst>
                  <a:cxn ang="T10">
                    <a:pos x="T0" y="T1"/>
                  </a:cxn>
                  <a:cxn ang="T11">
                    <a:pos x="T2" y="T3"/>
                  </a:cxn>
                  <a:cxn ang="T12">
                    <a:pos x="T4" y="T5"/>
                  </a:cxn>
                  <a:cxn ang="T13">
                    <a:pos x="T6" y="T7"/>
                  </a:cxn>
                  <a:cxn ang="T14">
                    <a:pos x="T8" y="T9"/>
                  </a:cxn>
                </a:cxnLst>
                <a:rect l="T15" t="T16" r="T17" b="T18"/>
                <a:pathLst>
                  <a:path w="525" h="1038">
                    <a:moveTo>
                      <a:pt x="525" y="15"/>
                    </a:moveTo>
                    <a:lnTo>
                      <a:pt x="496" y="0"/>
                    </a:lnTo>
                    <a:lnTo>
                      <a:pt x="0" y="1024"/>
                    </a:lnTo>
                    <a:lnTo>
                      <a:pt x="28" y="1038"/>
                    </a:lnTo>
                    <a:lnTo>
                      <a:pt x="525" y="1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7" name="Freeform 69"/>
              <p:cNvSpPr>
                <a:spLocks/>
              </p:cNvSpPr>
              <p:nvPr/>
            </p:nvSpPr>
            <p:spPr bwMode="auto">
              <a:xfrm>
                <a:off x="2719" y="2229"/>
                <a:ext cx="133" cy="164"/>
              </a:xfrm>
              <a:custGeom>
                <a:avLst/>
                <a:gdLst>
                  <a:gd name="T0" fmla="*/ 0 w 133"/>
                  <a:gd name="T1" fmla="*/ 0 h 164"/>
                  <a:gd name="T2" fmla="*/ 3 w 133"/>
                  <a:gd name="T3" fmla="*/ 164 h 164"/>
                  <a:gd name="T4" fmla="*/ 133 w 133"/>
                  <a:gd name="T5" fmla="*/ 65 h 164"/>
                  <a:gd name="T6" fmla="*/ 47 w 133"/>
                  <a:gd name="T7" fmla="*/ 74 h 164"/>
                  <a:gd name="T8" fmla="*/ 0 w 133"/>
                  <a:gd name="T9" fmla="*/ 0 h 164"/>
                  <a:gd name="T10" fmla="*/ 0 60000 65536"/>
                  <a:gd name="T11" fmla="*/ 0 60000 65536"/>
                  <a:gd name="T12" fmla="*/ 0 60000 65536"/>
                  <a:gd name="T13" fmla="*/ 0 60000 65536"/>
                  <a:gd name="T14" fmla="*/ 0 60000 65536"/>
                  <a:gd name="T15" fmla="*/ 0 w 133"/>
                  <a:gd name="T16" fmla="*/ 0 h 164"/>
                  <a:gd name="T17" fmla="*/ 133 w 133"/>
                  <a:gd name="T18" fmla="*/ 164 h 164"/>
                </a:gdLst>
                <a:ahLst/>
                <a:cxnLst>
                  <a:cxn ang="T10">
                    <a:pos x="T0" y="T1"/>
                  </a:cxn>
                  <a:cxn ang="T11">
                    <a:pos x="T2" y="T3"/>
                  </a:cxn>
                  <a:cxn ang="T12">
                    <a:pos x="T4" y="T5"/>
                  </a:cxn>
                  <a:cxn ang="T13">
                    <a:pos x="T6" y="T7"/>
                  </a:cxn>
                  <a:cxn ang="T14">
                    <a:pos x="T8" y="T9"/>
                  </a:cxn>
                </a:cxnLst>
                <a:rect l="T15" t="T16" r="T17" b="T18"/>
                <a:pathLst>
                  <a:path w="133" h="164">
                    <a:moveTo>
                      <a:pt x="0" y="0"/>
                    </a:moveTo>
                    <a:lnTo>
                      <a:pt x="3" y="164"/>
                    </a:lnTo>
                    <a:lnTo>
                      <a:pt x="133" y="65"/>
                    </a:lnTo>
                    <a:lnTo>
                      <a:pt x="47" y="74"/>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6992" name="Group 117"/>
            <p:cNvGrpSpPr>
              <a:grpSpLocks/>
            </p:cNvGrpSpPr>
            <p:nvPr/>
          </p:nvGrpSpPr>
          <p:grpSpPr bwMode="auto">
            <a:xfrm>
              <a:off x="720" y="3552"/>
              <a:ext cx="295" cy="380"/>
              <a:chOff x="4070" y="899"/>
              <a:chExt cx="295" cy="380"/>
            </a:xfrm>
          </p:grpSpPr>
          <p:sp>
            <p:nvSpPr>
              <p:cNvPr id="126993" name="Rectangle 118"/>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6994" name="Rectangle 119"/>
              <p:cNvSpPr>
                <a:spLocks noChangeArrowheads="1"/>
              </p:cNvSpPr>
              <p:nvPr/>
            </p:nvSpPr>
            <p:spPr bwMode="auto">
              <a:xfrm>
                <a:off x="4070" y="934"/>
                <a:ext cx="1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a:solidFill>
                      <a:srgbClr val="000000"/>
                    </a:solidFill>
                    <a:sym typeface="Symbol" pitchFamily="18" charset="2"/>
                  </a:rPr>
                  <a:t></a:t>
                </a:r>
                <a:endParaRPr lang="en-US"/>
              </a:p>
            </p:txBody>
          </p:sp>
          <p:sp>
            <p:nvSpPr>
              <p:cNvPr id="126995" name="Rectangle 120"/>
              <p:cNvSpPr>
                <a:spLocks noChangeArrowheads="1"/>
              </p:cNvSpPr>
              <p:nvPr/>
            </p:nvSpPr>
            <p:spPr bwMode="auto">
              <a:xfrm>
                <a:off x="4175" y="1085"/>
                <a:ext cx="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a:solidFill>
                      <a:srgbClr val="000000"/>
                    </a:solidFill>
                  </a:rPr>
                  <a:t>b</a:t>
                </a:r>
                <a:endParaRPr lang="en-US"/>
              </a:p>
            </p:txBody>
          </p:sp>
        </p:grpSp>
      </p:grpSp>
      <p:grpSp>
        <p:nvGrpSpPr>
          <p:cNvPr id="5" name="Group 4"/>
          <p:cNvGrpSpPr/>
          <p:nvPr/>
        </p:nvGrpSpPr>
        <p:grpSpPr>
          <a:xfrm>
            <a:off x="5383230" y="1064667"/>
            <a:ext cx="5047495" cy="4657060"/>
            <a:chOff x="3743900" y="1847261"/>
            <a:chExt cx="5047495" cy="4657060"/>
          </a:xfrm>
        </p:grpSpPr>
        <p:sp>
          <p:nvSpPr>
            <p:cNvPr id="8198" name="Oval 6"/>
            <p:cNvSpPr>
              <a:spLocks noChangeArrowheads="1"/>
            </p:cNvSpPr>
            <p:nvPr/>
          </p:nvSpPr>
          <p:spPr bwMode="auto">
            <a:xfrm>
              <a:off x="4643438" y="2435225"/>
              <a:ext cx="3552825" cy="3440113"/>
            </a:xfrm>
            <a:prstGeom prst="ellipse">
              <a:avLst/>
            </a:prstGeom>
            <a:solidFill>
              <a:srgbClr val="FFFFFF"/>
            </a:solidFill>
            <a:ln w="17463">
              <a:solidFill>
                <a:srgbClr val="000000"/>
              </a:solidFill>
              <a:round/>
              <a:headEnd/>
              <a:tailEnd/>
            </a:ln>
          </p:spPr>
          <p:txBody>
            <a:bodyPr/>
            <a:lstStyle/>
            <a:p>
              <a:endParaRPr lang="en-US"/>
            </a:p>
          </p:txBody>
        </p:sp>
        <p:sp>
          <p:nvSpPr>
            <p:cNvPr id="127040" name="Freeform 7"/>
            <p:cNvSpPr>
              <a:spLocks/>
            </p:cNvSpPr>
            <p:nvPr/>
          </p:nvSpPr>
          <p:spPr bwMode="auto">
            <a:xfrm rot="5400000">
              <a:off x="5997810" y="1989145"/>
              <a:ext cx="1122363" cy="1101725"/>
            </a:xfrm>
            <a:custGeom>
              <a:avLst/>
              <a:gdLst>
                <a:gd name="T0" fmla="*/ 0 w 1415"/>
                <a:gd name="T1" fmla="*/ 0 h 1389"/>
                <a:gd name="T2" fmla="*/ 0 w 1415"/>
                <a:gd name="T3" fmla="*/ 0 h 1389"/>
                <a:gd name="T4" fmla="*/ 0 w 1415"/>
                <a:gd name="T5" fmla="*/ 0 h 1389"/>
                <a:gd name="T6" fmla="*/ 0 w 1415"/>
                <a:gd name="T7" fmla="*/ 0 h 1389"/>
                <a:gd name="T8" fmla="*/ 0 w 1415"/>
                <a:gd name="T9" fmla="*/ 0 h 1389"/>
                <a:gd name="T10" fmla="*/ 0 w 1415"/>
                <a:gd name="T11" fmla="*/ 0 h 1389"/>
                <a:gd name="T12" fmla="*/ 0 w 1415"/>
                <a:gd name="T13" fmla="*/ 0 h 1389"/>
                <a:gd name="T14" fmla="*/ 0 w 1415"/>
                <a:gd name="T15" fmla="*/ 0 h 1389"/>
                <a:gd name="T16" fmla="*/ 0 w 1415"/>
                <a:gd name="T17" fmla="*/ 0 h 1389"/>
                <a:gd name="T18" fmla="*/ 0 w 1415"/>
                <a:gd name="T19" fmla="*/ 0 h 1389"/>
                <a:gd name="T20" fmla="*/ 0 w 1415"/>
                <a:gd name="T21" fmla="*/ 0 h 1389"/>
                <a:gd name="T22" fmla="*/ 0 w 1415"/>
                <a:gd name="T23" fmla="*/ 0 h 1389"/>
                <a:gd name="T24" fmla="*/ 0 w 1415"/>
                <a:gd name="T25" fmla="*/ 0 h 1389"/>
                <a:gd name="T26" fmla="*/ 0 w 1415"/>
                <a:gd name="T27" fmla="*/ 0 h 1389"/>
                <a:gd name="T28" fmla="*/ 0 w 1415"/>
                <a:gd name="T29" fmla="*/ 0 h 1389"/>
                <a:gd name="T30" fmla="*/ 0 w 1415"/>
                <a:gd name="T31" fmla="*/ 0 h 1389"/>
                <a:gd name="T32" fmla="*/ 0 w 1415"/>
                <a:gd name="T33" fmla="*/ 0 h 1389"/>
                <a:gd name="T34" fmla="*/ 0 w 1415"/>
                <a:gd name="T35" fmla="*/ 0 h 1389"/>
                <a:gd name="T36" fmla="*/ 0 w 1415"/>
                <a:gd name="T37" fmla="*/ 0 h 1389"/>
                <a:gd name="T38" fmla="*/ 0 w 1415"/>
                <a:gd name="T39" fmla="*/ 0 h 1389"/>
                <a:gd name="T40" fmla="*/ 0 w 1415"/>
                <a:gd name="T41" fmla="*/ 0 h 1389"/>
                <a:gd name="T42" fmla="*/ 0 w 1415"/>
                <a:gd name="T43" fmla="*/ 0 h 1389"/>
                <a:gd name="T44" fmla="*/ 0 w 1415"/>
                <a:gd name="T45" fmla="*/ 0 h 1389"/>
                <a:gd name="T46" fmla="*/ 0 w 1415"/>
                <a:gd name="T47" fmla="*/ 0 h 1389"/>
                <a:gd name="T48" fmla="*/ 0 w 1415"/>
                <a:gd name="T49" fmla="*/ 0 h 1389"/>
                <a:gd name="T50" fmla="*/ 0 w 1415"/>
                <a:gd name="T51" fmla="*/ 0 h 1389"/>
                <a:gd name="T52" fmla="*/ 0 w 1415"/>
                <a:gd name="T53" fmla="*/ 0 h 1389"/>
                <a:gd name="T54" fmla="*/ 0 w 1415"/>
                <a:gd name="T55" fmla="*/ 0 h 1389"/>
                <a:gd name="T56" fmla="*/ 0 w 1415"/>
                <a:gd name="T57" fmla="*/ 0 h 1389"/>
                <a:gd name="T58" fmla="*/ 0 w 1415"/>
                <a:gd name="T59" fmla="*/ 0 h 1389"/>
                <a:gd name="T60" fmla="*/ 0 w 1415"/>
                <a:gd name="T61" fmla="*/ 0 h 1389"/>
                <a:gd name="T62" fmla="*/ 0 w 1415"/>
                <a:gd name="T63" fmla="*/ 0 h 1389"/>
                <a:gd name="T64" fmla="*/ 0 w 1415"/>
                <a:gd name="T65" fmla="*/ 0 h 1389"/>
                <a:gd name="T66" fmla="*/ 0 w 1415"/>
                <a:gd name="T67" fmla="*/ 0 h 1389"/>
                <a:gd name="T68" fmla="*/ 0 w 1415"/>
                <a:gd name="T69" fmla="*/ 0 h 1389"/>
                <a:gd name="T70" fmla="*/ 0 w 1415"/>
                <a:gd name="T71" fmla="*/ 0 h 1389"/>
                <a:gd name="T72" fmla="*/ 0 w 1415"/>
                <a:gd name="T73" fmla="*/ 0 h 1389"/>
                <a:gd name="T74" fmla="*/ 0 w 1415"/>
                <a:gd name="T75" fmla="*/ 0 h 1389"/>
                <a:gd name="T76" fmla="*/ 0 w 1415"/>
                <a:gd name="T77" fmla="*/ 0 h 1389"/>
                <a:gd name="T78" fmla="*/ 0 w 1415"/>
                <a:gd name="T79" fmla="*/ 0 h 1389"/>
                <a:gd name="T80" fmla="*/ 0 w 1415"/>
                <a:gd name="T81" fmla="*/ 0 h 1389"/>
                <a:gd name="T82" fmla="*/ 0 w 1415"/>
                <a:gd name="T83" fmla="*/ 0 h 1389"/>
                <a:gd name="T84" fmla="*/ 0 w 1415"/>
                <a:gd name="T85" fmla="*/ 0 h 1389"/>
                <a:gd name="T86" fmla="*/ 0 w 1415"/>
                <a:gd name="T87" fmla="*/ 0 h 1389"/>
                <a:gd name="T88" fmla="*/ 0 w 1415"/>
                <a:gd name="T89" fmla="*/ 0 h 1389"/>
                <a:gd name="T90" fmla="*/ 0 w 1415"/>
                <a:gd name="T91" fmla="*/ 0 h 13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15"/>
                <a:gd name="T139" fmla="*/ 0 h 1389"/>
                <a:gd name="T140" fmla="*/ 1415 w 1415"/>
                <a:gd name="T141" fmla="*/ 1389 h 13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15" h="1389">
                  <a:moveTo>
                    <a:pt x="0" y="0"/>
                  </a:moveTo>
                  <a:lnTo>
                    <a:pt x="24" y="7"/>
                  </a:lnTo>
                  <a:lnTo>
                    <a:pt x="54" y="14"/>
                  </a:lnTo>
                  <a:lnTo>
                    <a:pt x="87" y="21"/>
                  </a:lnTo>
                  <a:lnTo>
                    <a:pt x="124" y="30"/>
                  </a:lnTo>
                  <a:lnTo>
                    <a:pt x="166" y="39"/>
                  </a:lnTo>
                  <a:lnTo>
                    <a:pt x="210" y="49"/>
                  </a:lnTo>
                  <a:lnTo>
                    <a:pt x="257" y="60"/>
                  </a:lnTo>
                  <a:lnTo>
                    <a:pt x="308" y="70"/>
                  </a:lnTo>
                  <a:lnTo>
                    <a:pt x="361" y="81"/>
                  </a:lnTo>
                  <a:lnTo>
                    <a:pt x="415" y="93"/>
                  </a:lnTo>
                  <a:lnTo>
                    <a:pt x="527" y="116"/>
                  </a:lnTo>
                  <a:lnTo>
                    <a:pt x="644" y="142"/>
                  </a:lnTo>
                  <a:lnTo>
                    <a:pt x="763" y="168"/>
                  </a:lnTo>
                  <a:lnTo>
                    <a:pt x="879" y="196"/>
                  </a:lnTo>
                  <a:lnTo>
                    <a:pt x="935" y="210"/>
                  </a:lnTo>
                  <a:lnTo>
                    <a:pt x="989" y="224"/>
                  </a:lnTo>
                  <a:lnTo>
                    <a:pt x="1044" y="238"/>
                  </a:lnTo>
                  <a:lnTo>
                    <a:pt x="1094" y="252"/>
                  </a:lnTo>
                  <a:lnTo>
                    <a:pt x="1144" y="266"/>
                  </a:lnTo>
                  <a:lnTo>
                    <a:pt x="1189" y="280"/>
                  </a:lnTo>
                  <a:lnTo>
                    <a:pt x="1231" y="294"/>
                  </a:lnTo>
                  <a:lnTo>
                    <a:pt x="1270" y="306"/>
                  </a:lnTo>
                  <a:lnTo>
                    <a:pt x="1305" y="320"/>
                  </a:lnTo>
                  <a:lnTo>
                    <a:pt x="1336" y="334"/>
                  </a:lnTo>
                  <a:lnTo>
                    <a:pt x="1362" y="347"/>
                  </a:lnTo>
                  <a:lnTo>
                    <a:pt x="1383" y="361"/>
                  </a:lnTo>
                  <a:lnTo>
                    <a:pt x="1399" y="373"/>
                  </a:lnTo>
                  <a:lnTo>
                    <a:pt x="1410" y="385"/>
                  </a:lnTo>
                  <a:lnTo>
                    <a:pt x="1415" y="398"/>
                  </a:lnTo>
                  <a:lnTo>
                    <a:pt x="1415" y="410"/>
                  </a:lnTo>
                  <a:lnTo>
                    <a:pt x="1411" y="424"/>
                  </a:lnTo>
                  <a:lnTo>
                    <a:pt x="1403" y="438"/>
                  </a:lnTo>
                  <a:lnTo>
                    <a:pt x="1389" y="452"/>
                  </a:lnTo>
                  <a:lnTo>
                    <a:pt x="1373" y="466"/>
                  </a:lnTo>
                  <a:lnTo>
                    <a:pt x="1352" y="480"/>
                  </a:lnTo>
                  <a:lnTo>
                    <a:pt x="1329" y="494"/>
                  </a:lnTo>
                  <a:lnTo>
                    <a:pt x="1303" y="510"/>
                  </a:lnTo>
                  <a:lnTo>
                    <a:pt x="1273" y="524"/>
                  </a:lnTo>
                  <a:lnTo>
                    <a:pt x="1242" y="538"/>
                  </a:lnTo>
                  <a:lnTo>
                    <a:pt x="1208" y="553"/>
                  </a:lnTo>
                  <a:lnTo>
                    <a:pt x="1172" y="567"/>
                  </a:lnTo>
                  <a:lnTo>
                    <a:pt x="1135" y="583"/>
                  </a:lnTo>
                  <a:lnTo>
                    <a:pt x="1056" y="611"/>
                  </a:lnTo>
                  <a:lnTo>
                    <a:pt x="975" y="639"/>
                  </a:lnTo>
                  <a:lnTo>
                    <a:pt x="891" y="665"/>
                  </a:lnTo>
                  <a:lnTo>
                    <a:pt x="809" y="690"/>
                  </a:lnTo>
                  <a:lnTo>
                    <a:pt x="730" y="713"/>
                  </a:lnTo>
                  <a:lnTo>
                    <a:pt x="693" y="723"/>
                  </a:lnTo>
                  <a:lnTo>
                    <a:pt x="657" y="734"/>
                  </a:lnTo>
                  <a:lnTo>
                    <a:pt x="623" y="742"/>
                  </a:lnTo>
                  <a:lnTo>
                    <a:pt x="592" y="751"/>
                  </a:lnTo>
                  <a:lnTo>
                    <a:pt x="562" y="760"/>
                  </a:lnTo>
                  <a:lnTo>
                    <a:pt x="534" y="767"/>
                  </a:lnTo>
                  <a:lnTo>
                    <a:pt x="511" y="772"/>
                  </a:lnTo>
                  <a:lnTo>
                    <a:pt x="490" y="777"/>
                  </a:lnTo>
                  <a:lnTo>
                    <a:pt x="453" y="784"/>
                  </a:lnTo>
                  <a:lnTo>
                    <a:pt x="418" y="790"/>
                  </a:lnTo>
                  <a:lnTo>
                    <a:pt x="387" y="790"/>
                  </a:lnTo>
                  <a:lnTo>
                    <a:pt x="357" y="788"/>
                  </a:lnTo>
                  <a:lnTo>
                    <a:pt x="329" y="784"/>
                  </a:lnTo>
                  <a:lnTo>
                    <a:pt x="305" y="777"/>
                  </a:lnTo>
                  <a:lnTo>
                    <a:pt x="282" y="770"/>
                  </a:lnTo>
                  <a:lnTo>
                    <a:pt x="263" y="760"/>
                  </a:lnTo>
                  <a:lnTo>
                    <a:pt x="245" y="751"/>
                  </a:lnTo>
                  <a:lnTo>
                    <a:pt x="229" y="741"/>
                  </a:lnTo>
                  <a:lnTo>
                    <a:pt x="217" y="730"/>
                  </a:lnTo>
                  <a:lnTo>
                    <a:pt x="207" y="720"/>
                  </a:lnTo>
                  <a:lnTo>
                    <a:pt x="200" y="711"/>
                  </a:lnTo>
                  <a:lnTo>
                    <a:pt x="194" y="702"/>
                  </a:lnTo>
                  <a:lnTo>
                    <a:pt x="191" y="695"/>
                  </a:lnTo>
                  <a:lnTo>
                    <a:pt x="191" y="690"/>
                  </a:lnTo>
                  <a:lnTo>
                    <a:pt x="193" y="686"/>
                  </a:lnTo>
                  <a:lnTo>
                    <a:pt x="198" y="681"/>
                  </a:lnTo>
                  <a:lnTo>
                    <a:pt x="207" y="674"/>
                  </a:lnTo>
                  <a:lnTo>
                    <a:pt x="217" y="669"/>
                  </a:lnTo>
                  <a:lnTo>
                    <a:pt x="229" y="662"/>
                  </a:lnTo>
                  <a:lnTo>
                    <a:pt x="245" y="657"/>
                  </a:lnTo>
                  <a:lnTo>
                    <a:pt x="263" y="651"/>
                  </a:lnTo>
                  <a:lnTo>
                    <a:pt x="282" y="646"/>
                  </a:lnTo>
                  <a:lnTo>
                    <a:pt x="305" y="641"/>
                  </a:lnTo>
                  <a:lnTo>
                    <a:pt x="329" y="639"/>
                  </a:lnTo>
                  <a:lnTo>
                    <a:pt x="355" y="637"/>
                  </a:lnTo>
                  <a:lnTo>
                    <a:pt x="385" y="637"/>
                  </a:lnTo>
                  <a:lnTo>
                    <a:pt x="415" y="639"/>
                  </a:lnTo>
                  <a:lnTo>
                    <a:pt x="448" y="643"/>
                  </a:lnTo>
                  <a:lnTo>
                    <a:pt x="482" y="648"/>
                  </a:lnTo>
                  <a:lnTo>
                    <a:pt x="518" y="657"/>
                  </a:lnTo>
                  <a:lnTo>
                    <a:pt x="538" y="662"/>
                  </a:lnTo>
                  <a:lnTo>
                    <a:pt x="562" y="667"/>
                  </a:lnTo>
                  <a:lnTo>
                    <a:pt x="587" y="674"/>
                  </a:lnTo>
                  <a:lnTo>
                    <a:pt x="615" y="681"/>
                  </a:lnTo>
                  <a:lnTo>
                    <a:pt x="644" y="690"/>
                  </a:lnTo>
                  <a:lnTo>
                    <a:pt x="678" y="699"/>
                  </a:lnTo>
                  <a:lnTo>
                    <a:pt x="746" y="716"/>
                  </a:lnTo>
                  <a:lnTo>
                    <a:pt x="820" y="737"/>
                  </a:lnTo>
                  <a:lnTo>
                    <a:pt x="895" y="758"/>
                  </a:lnTo>
                  <a:lnTo>
                    <a:pt x="972" y="781"/>
                  </a:lnTo>
                  <a:lnTo>
                    <a:pt x="1047" y="806"/>
                  </a:lnTo>
                  <a:lnTo>
                    <a:pt x="1121" y="830"/>
                  </a:lnTo>
                  <a:lnTo>
                    <a:pt x="1187" y="856"/>
                  </a:lnTo>
                  <a:lnTo>
                    <a:pt x="1219" y="869"/>
                  </a:lnTo>
                  <a:lnTo>
                    <a:pt x="1249" y="883"/>
                  </a:lnTo>
                  <a:lnTo>
                    <a:pt x="1277" y="895"/>
                  </a:lnTo>
                  <a:lnTo>
                    <a:pt x="1301" y="907"/>
                  </a:lnTo>
                  <a:lnTo>
                    <a:pt x="1322" y="921"/>
                  </a:lnTo>
                  <a:lnTo>
                    <a:pt x="1341" y="933"/>
                  </a:lnTo>
                  <a:lnTo>
                    <a:pt x="1357" y="946"/>
                  </a:lnTo>
                  <a:lnTo>
                    <a:pt x="1369" y="960"/>
                  </a:lnTo>
                  <a:lnTo>
                    <a:pt x="1378" y="972"/>
                  </a:lnTo>
                  <a:lnTo>
                    <a:pt x="1383" y="984"/>
                  </a:lnTo>
                  <a:lnTo>
                    <a:pt x="1383" y="995"/>
                  </a:lnTo>
                  <a:lnTo>
                    <a:pt x="1380" y="1007"/>
                  </a:lnTo>
                  <a:lnTo>
                    <a:pt x="1371" y="1019"/>
                  </a:lnTo>
                  <a:lnTo>
                    <a:pt x="1359" y="1030"/>
                  </a:lnTo>
                  <a:lnTo>
                    <a:pt x="1340" y="1042"/>
                  </a:lnTo>
                  <a:lnTo>
                    <a:pt x="1319" y="1054"/>
                  </a:lnTo>
                  <a:lnTo>
                    <a:pt x="1292" y="1068"/>
                  </a:lnTo>
                  <a:lnTo>
                    <a:pt x="1263" y="1080"/>
                  </a:lnTo>
                  <a:lnTo>
                    <a:pt x="1229" y="1093"/>
                  </a:lnTo>
                  <a:lnTo>
                    <a:pt x="1194" y="1107"/>
                  </a:lnTo>
                  <a:lnTo>
                    <a:pt x="1156" y="1119"/>
                  </a:lnTo>
                  <a:lnTo>
                    <a:pt x="1114" y="1133"/>
                  </a:lnTo>
                  <a:lnTo>
                    <a:pt x="1070" y="1147"/>
                  </a:lnTo>
                  <a:lnTo>
                    <a:pt x="1024" y="1159"/>
                  </a:lnTo>
                  <a:lnTo>
                    <a:pt x="928" y="1187"/>
                  </a:lnTo>
                  <a:lnTo>
                    <a:pt x="828" y="1213"/>
                  </a:lnTo>
                  <a:lnTo>
                    <a:pt x="725" y="1240"/>
                  </a:lnTo>
                  <a:lnTo>
                    <a:pt x="623" y="1264"/>
                  </a:lnTo>
                  <a:lnTo>
                    <a:pt x="522" y="1289"/>
                  </a:lnTo>
                  <a:lnTo>
                    <a:pt x="425" y="1313"/>
                  </a:lnTo>
                  <a:lnTo>
                    <a:pt x="380" y="1324"/>
                  </a:lnTo>
                  <a:lnTo>
                    <a:pt x="336" y="1334"/>
                  </a:lnTo>
                  <a:lnTo>
                    <a:pt x="294" y="1345"/>
                  </a:lnTo>
                  <a:lnTo>
                    <a:pt x="256" y="1355"/>
                  </a:lnTo>
                  <a:lnTo>
                    <a:pt x="219" y="1364"/>
                  </a:lnTo>
                  <a:lnTo>
                    <a:pt x="186" y="1373"/>
                  </a:lnTo>
                  <a:lnTo>
                    <a:pt x="156" y="1382"/>
                  </a:lnTo>
                  <a:lnTo>
                    <a:pt x="129" y="1389"/>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27041" name="Group 15"/>
            <p:cNvGrpSpPr>
              <a:grpSpLocks/>
            </p:cNvGrpSpPr>
            <p:nvPr/>
          </p:nvGrpSpPr>
          <p:grpSpPr bwMode="auto">
            <a:xfrm rot="5400000">
              <a:off x="6837598" y="2078045"/>
              <a:ext cx="663576" cy="207963"/>
              <a:chOff x="2507" y="2116"/>
              <a:chExt cx="418" cy="131"/>
            </a:xfrm>
          </p:grpSpPr>
          <p:sp>
            <p:nvSpPr>
              <p:cNvPr id="127044" name="Line 13"/>
              <p:cNvSpPr>
                <a:spLocks noChangeShapeType="1"/>
              </p:cNvSpPr>
              <p:nvPr/>
            </p:nvSpPr>
            <p:spPr bwMode="auto">
              <a:xfrm>
                <a:off x="2507" y="2116"/>
                <a:ext cx="309" cy="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45" name="Freeform 14"/>
              <p:cNvSpPr>
                <a:spLocks/>
              </p:cNvSpPr>
              <p:nvPr/>
            </p:nvSpPr>
            <p:spPr bwMode="auto">
              <a:xfrm>
                <a:off x="2800" y="2136"/>
                <a:ext cx="125" cy="111"/>
              </a:xfrm>
              <a:custGeom>
                <a:avLst/>
                <a:gdLst>
                  <a:gd name="T0" fmla="*/ 0 w 250"/>
                  <a:gd name="T1" fmla="*/ 0 h 223"/>
                  <a:gd name="T2" fmla="*/ 1 w 250"/>
                  <a:gd name="T3" fmla="*/ 0 h 223"/>
                  <a:gd name="T4" fmla="*/ 1 w 250"/>
                  <a:gd name="T5" fmla="*/ 0 h 223"/>
                  <a:gd name="T6" fmla="*/ 0 w 250"/>
                  <a:gd name="T7" fmla="*/ 0 h 223"/>
                  <a:gd name="T8" fmla="*/ 0 60000 65536"/>
                  <a:gd name="T9" fmla="*/ 0 60000 65536"/>
                  <a:gd name="T10" fmla="*/ 0 60000 65536"/>
                  <a:gd name="T11" fmla="*/ 0 60000 65536"/>
                  <a:gd name="T12" fmla="*/ 0 w 250"/>
                  <a:gd name="T13" fmla="*/ 0 h 223"/>
                  <a:gd name="T14" fmla="*/ 250 w 250"/>
                  <a:gd name="T15" fmla="*/ 223 h 223"/>
                </a:gdLst>
                <a:ahLst/>
                <a:cxnLst>
                  <a:cxn ang="T8">
                    <a:pos x="T0" y="T1"/>
                  </a:cxn>
                  <a:cxn ang="T9">
                    <a:pos x="T2" y="T3"/>
                  </a:cxn>
                  <a:cxn ang="T10">
                    <a:pos x="T4" y="T5"/>
                  </a:cxn>
                  <a:cxn ang="T11">
                    <a:pos x="T6" y="T7"/>
                  </a:cxn>
                </a:cxnLst>
                <a:rect l="T12" t="T13" r="T14" b="T15"/>
                <a:pathLst>
                  <a:path w="250" h="223">
                    <a:moveTo>
                      <a:pt x="0" y="223"/>
                    </a:moveTo>
                    <a:lnTo>
                      <a:pt x="250" y="165"/>
                    </a:lnTo>
                    <a:lnTo>
                      <a:pt x="54" y="0"/>
                    </a:lnTo>
                    <a:lnTo>
                      <a:pt x="0" y="2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7042" name="Rectangle 23"/>
            <p:cNvSpPr>
              <a:spLocks noChangeArrowheads="1"/>
            </p:cNvSpPr>
            <p:nvPr/>
          </p:nvSpPr>
          <p:spPr bwMode="auto">
            <a:xfrm rot="5400000">
              <a:off x="7084653" y="2008363"/>
              <a:ext cx="615553" cy="29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a:spAutoFit/>
            </a:bodyPr>
            <a:lstStyle/>
            <a:p>
              <a:r>
                <a:rPr lang="en-US" sz="4000" i="1" dirty="0" err="1">
                  <a:solidFill>
                    <a:srgbClr val="000000"/>
                  </a:solidFill>
                </a:rPr>
                <a:t>i</a:t>
              </a:r>
              <a:r>
                <a:rPr lang="en-US" sz="4000" i="1" baseline="-25000" dirty="0" err="1">
                  <a:solidFill>
                    <a:srgbClr val="000000"/>
                  </a:solidFill>
                </a:rPr>
                <a:t>a</a:t>
              </a:r>
              <a:endParaRPr lang="en-US" dirty="0"/>
            </a:p>
          </p:txBody>
        </p:sp>
        <p:sp>
          <p:nvSpPr>
            <p:cNvPr id="127033" name="Freeform 8"/>
            <p:cNvSpPr>
              <a:spLocks/>
            </p:cNvSpPr>
            <p:nvPr/>
          </p:nvSpPr>
          <p:spPr bwMode="auto">
            <a:xfrm rot="6396356">
              <a:off x="3839982" y="4437577"/>
              <a:ext cx="1348589" cy="1251872"/>
            </a:xfrm>
            <a:custGeom>
              <a:avLst/>
              <a:gdLst>
                <a:gd name="T0" fmla="*/ 1 w 1620"/>
                <a:gd name="T1" fmla="*/ 1 h 1686"/>
                <a:gd name="T2" fmla="*/ 1 w 1620"/>
                <a:gd name="T3" fmla="*/ 1 h 1686"/>
                <a:gd name="T4" fmla="*/ 1 w 1620"/>
                <a:gd name="T5" fmla="*/ 1 h 1686"/>
                <a:gd name="T6" fmla="*/ 1 w 1620"/>
                <a:gd name="T7" fmla="*/ 1 h 1686"/>
                <a:gd name="T8" fmla="*/ 1 w 1620"/>
                <a:gd name="T9" fmla="*/ 1 h 1686"/>
                <a:gd name="T10" fmla="*/ 1 w 1620"/>
                <a:gd name="T11" fmla="*/ 1 h 1686"/>
                <a:gd name="T12" fmla="*/ 1 w 1620"/>
                <a:gd name="T13" fmla="*/ 1 h 1686"/>
                <a:gd name="T14" fmla="*/ 1 w 1620"/>
                <a:gd name="T15" fmla="*/ 1 h 1686"/>
                <a:gd name="T16" fmla="*/ 0 w 1620"/>
                <a:gd name="T17" fmla="*/ 1 h 1686"/>
                <a:gd name="T18" fmla="*/ 1 w 1620"/>
                <a:gd name="T19" fmla="*/ 1 h 1686"/>
                <a:gd name="T20" fmla="*/ 1 w 1620"/>
                <a:gd name="T21" fmla="*/ 1 h 1686"/>
                <a:gd name="T22" fmla="*/ 1 w 1620"/>
                <a:gd name="T23" fmla="*/ 1 h 1686"/>
                <a:gd name="T24" fmla="*/ 1 w 1620"/>
                <a:gd name="T25" fmla="*/ 1 h 1686"/>
                <a:gd name="T26" fmla="*/ 1 w 1620"/>
                <a:gd name="T27" fmla="*/ 1 h 1686"/>
                <a:gd name="T28" fmla="*/ 1 w 1620"/>
                <a:gd name="T29" fmla="*/ 1 h 1686"/>
                <a:gd name="T30" fmla="*/ 1 w 1620"/>
                <a:gd name="T31" fmla="*/ 1 h 1686"/>
                <a:gd name="T32" fmla="*/ 1 w 1620"/>
                <a:gd name="T33" fmla="*/ 1 h 1686"/>
                <a:gd name="T34" fmla="*/ 1 w 1620"/>
                <a:gd name="T35" fmla="*/ 1 h 1686"/>
                <a:gd name="T36" fmla="*/ 1 w 1620"/>
                <a:gd name="T37" fmla="*/ 1 h 1686"/>
                <a:gd name="T38" fmla="*/ 1 w 1620"/>
                <a:gd name="T39" fmla="*/ 1 h 1686"/>
                <a:gd name="T40" fmla="*/ 1 w 1620"/>
                <a:gd name="T41" fmla="*/ 1 h 1686"/>
                <a:gd name="T42" fmla="*/ 1 w 1620"/>
                <a:gd name="T43" fmla="*/ 1 h 1686"/>
                <a:gd name="T44" fmla="*/ 1 w 1620"/>
                <a:gd name="T45" fmla="*/ 1 h 1686"/>
                <a:gd name="T46" fmla="*/ 1 w 1620"/>
                <a:gd name="T47" fmla="*/ 1 h 1686"/>
                <a:gd name="T48" fmla="*/ 1 w 1620"/>
                <a:gd name="T49" fmla="*/ 1 h 1686"/>
                <a:gd name="T50" fmla="*/ 1 w 1620"/>
                <a:gd name="T51" fmla="*/ 1 h 1686"/>
                <a:gd name="T52" fmla="*/ 1 w 1620"/>
                <a:gd name="T53" fmla="*/ 1 h 1686"/>
                <a:gd name="T54" fmla="*/ 1 w 1620"/>
                <a:gd name="T55" fmla="*/ 1 h 1686"/>
                <a:gd name="T56" fmla="*/ 1 w 1620"/>
                <a:gd name="T57" fmla="*/ 1 h 1686"/>
                <a:gd name="T58" fmla="*/ 1 w 1620"/>
                <a:gd name="T59" fmla="*/ 1 h 1686"/>
                <a:gd name="T60" fmla="*/ 1 w 1620"/>
                <a:gd name="T61" fmla="*/ 1 h 1686"/>
                <a:gd name="T62" fmla="*/ 1 w 1620"/>
                <a:gd name="T63" fmla="*/ 1 h 1686"/>
                <a:gd name="T64" fmla="*/ 1 w 1620"/>
                <a:gd name="T65" fmla="*/ 1 h 1686"/>
                <a:gd name="T66" fmla="*/ 1 w 1620"/>
                <a:gd name="T67" fmla="*/ 1 h 1686"/>
                <a:gd name="T68" fmla="*/ 1 w 1620"/>
                <a:gd name="T69" fmla="*/ 1 h 1686"/>
                <a:gd name="T70" fmla="*/ 1 w 1620"/>
                <a:gd name="T71" fmla="*/ 1 h 1686"/>
                <a:gd name="T72" fmla="*/ 1 w 1620"/>
                <a:gd name="T73" fmla="*/ 0 h 1686"/>
                <a:gd name="T74" fmla="*/ 1 w 1620"/>
                <a:gd name="T75" fmla="*/ 1 h 1686"/>
                <a:gd name="T76" fmla="*/ 1 w 1620"/>
                <a:gd name="T77" fmla="*/ 1 h 1686"/>
                <a:gd name="T78" fmla="*/ 1 w 1620"/>
                <a:gd name="T79" fmla="*/ 1 h 1686"/>
                <a:gd name="T80" fmla="*/ 1 w 1620"/>
                <a:gd name="T81" fmla="*/ 1 h 1686"/>
                <a:gd name="T82" fmla="*/ 1 w 1620"/>
                <a:gd name="T83" fmla="*/ 1 h 1686"/>
                <a:gd name="T84" fmla="*/ 1 w 1620"/>
                <a:gd name="T85" fmla="*/ 1 h 1686"/>
                <a:gd name="T86" fmla="*/ 1 w 1620"/>
                <a:gd name="T87" fmla="*/ 1 h 1686"/>
                <a:gd name="T88" fmla="*/ 1 w 1620"/>
                <a:gd name="T89" fmla="*/ 1 h 16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20"/>
                <a:gd name="T136" fmla="*/ 0 h 1686"/>
                <a:gd name="T137" fmla="*/ 1620 w 1620"/>
                <a:gd name="T138" fmla="*/ 1686 h 16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20" h="1686">
                  <a:moveTo>
                    <a:pt x="742" y="1686"/>
                  </a:moveTo>
                  <a:lnTo>
                    <a:pt x="730" y="1665"/>
                  </a:lnTo>
                  <a:lnTo>
                    <a:pt x="712" y="1639"/>
                  </a:lnTo>
                  <a:lnTo>
                    <a:pt x="695" y="1611"/>
                  </a:lnTo>
                  <a:lnTo>
                    <a:pt x="674" y="1577"/>
                  </a:lnTo>
                  <a:lnTo>
                    <a:pt x="649" y="1542"/>
                  </a:lnTo>
                  <a:lnTo>
                    <a:pt x="625" y="1504"/>
                  </a:lnTo>
                  <a:lnTo>
                    <a:pt x="599" y="1464"/>
                  </a:lnTo>
                  <a:lnTo>
                    <a:pt x="569" y="1422"/>
                  </a:lnTo>
                  <a:lnTo>
                    <a:pt x="539" y="1376"/>
                  </a:lnTo>
                  <a:lnTo>
                    <a:pt x="509" y="1331"/>
                  </a:lnTo>
                  <a:lnTo>
                    <a:pt x="444" y="1234"/>
                  </a:lnTo>
                  <a:lnTo>
                    <a:pt x="380" y="1135"/>
                  </a:lnTo>
                  <a:lnTo>
                    <a:pt x="313" y="1033"/>
                  </a:lnTo>
                  <a:lnTo>
                    <a:pt x="250" y="931"/>
                  </a:lnTo>
                  <a:lnTo>
                    <a:pt x="189" y="835"/>
                  </a:lnTo>
                  <a:lnTo>
                    <a:pt x="161" y="788"/>
                  </a:lnTo>
                  <a:lnTo>
                    <a:pt x="134" y="742"/>
                  </a:lnTo>
                  <a:lnTo>
                    <a:pt x="110" y="697"/>
                  </a:lnTo>
                  <a:lnTo>
                    <a:pt x="87" y="656"/>
                  </a:lnTo>
                  <a:lnTo>
                    <a:pt x="66" y="616"/>
                  </a:lnTo>
                  <a:lnTo>
                    <a:pt x="47" y="579"/>
                  </a:lnTo>
                  <a:lnTo>
                    <a:pt x="31" y="544"/>
                  </a:lnTo>
                  <a:lnTo>
                    <a:pt x="19" y="513"/>
                  </a:lnTo>
                  <a:lnTo>
                    <a:pt x="10" y="487"/>
                  </a:lnTo>
                  <a:lnTo>
                    <a:pt x="3" y="462"/>
                  </a:lnTo>
                  <a:lnTo>
                    <a:pt x="0" y="441"/>
                  </a:lnTo>
                  <a:lnTo>
                    <a:pt x="1" y="425"/>
                  </a:lnTo>
                  <a:lnTo>
                    <a:pt x="7" y="413"/>
                  </a:lnTo>
                  <a:lnTo>
                    <a:pt x="15" y="404"/>
                  </a:lnTo>
                  <a:lnTo>
                    <a:pt x="28" y="397"/>
                  </a:lnTo>
                  <a:lnTo>
                    <a:pt x="43" y="394"/>
                  </a:lnTo>
                  <a:lnTo>
                    <a:pt x="63" y="392"/>
                  </a:lnTo>
                  <a:lnTo>
                    <a:pt x="84" y="394"/>
                  </a:lnTo>
                  <a:lnTo>
                    <a:pt x="108" y="397"/>
                  </a:lnTo>
                  <a:lnTo>
                    <a:pt x="136" y="404"/>
                  </a:lnTo>
                  <a:lnTo>
                    <a:pt x="164" y="411"/>
                  </a:lnTo>
                  <a:lnTo>
                    <a:pt x="196" y="422"/>
                  </a:lnTo>
                  <a:lnTo>
                    <a:pt x="229" y="432"/>
                  </a:lnTo>
                  <a:lnTo>
                    <a:pt x="264" y="446"/>
                  </a:lnTo>
                  <a:lnTo>
                    <a:pt x="336" y="476"/>
                  </a:lnTo>
                  <a:lnTo>
                    <a:pt x="413" y="511"/>
                  </a:lnTo>
                  <a:lnTo>
                    <a:pt x="490" y="548"/>
                  </a:lnTo>
                  <a:lnTo>
                    <a:pt x="569" y="586"/>
                  </a:lnTo>
                  <a:lnTo>
                    <a:pt x="644" y="627"/>
                  </a:lnTo>
                  <a:lnTo>
                    <a:pt x="718" y="665"/>
                  </a:lnTo>
                  <a:lnTo>
                    <a:pt x="751" y="685"/>
                  </a:lnTo>
                  <a:lnTo>
                    <a:pt x="784" y="702"/>
                  </a:lnTo>
                  <a:lnTo>
                    <a:pt x="816" y="720"/>
                  </a:lnTo>
                  <a:lnTo>
                    <a:pt x="844" y="735"/>
                  </a:lnTo>
                  <a:lnTo>
                    <a:pt x="870" y="751"/>
                  </a:lnTo>
                  <a:lnTo>
                    <a:pt x="895" y="765"/>
                  </a:lnTo>
                  <a:lnTo>
                    <a:pt x="916" y="777"/>
                  </a:lnTo>
                  <a:lnTo>
                    <a:pt x="935" y="788"/>
                  </a:lnTo>
                  <a:lnTo>
                    <a:pt x="966" y="809"/>
                  </a:lnTo>
                  <a:lnTo>
                    <a:pt x="994" y="830"/>
                  </a:lnTo>
                  <a:lnTo>
                    <a:pt x="1017" y="851"/>
                  </a:lnTo>
                  <a:lnTo>
                    <a:pt x="1036" y="874"/>
                  </a:lnTo>
                  <a:lnTo>
                    <a:pt x="1054" y="895"/>
                  </a:lnTo>
                  <a:lnTo>
                    <a:pt x="1066" y="917"/>
                  </a:lnTo>
                  <a:lnTo>
                    <a:pt x="1077" y="938"/>
                  </a:lnTo>
                  <a:lnTo>
                    <a:pt x="1085" y="958"/>
                  </a:lnTo>
                  <a:lnTo>
                    <a:pt x="1091" y="977"/>
                  </a:lnTo>
                  <a:lnTo>
                    <a:pt x="1094" y="996"/>
                  </a:lnTo>
                  <a:lnTo>
                    <a:pt x="1096" y="1012"/>
                  </a:lnTo>
                  <a:lnTo>
                    <a:pt x="1096" y="1026"/>
                  </a:lnTo>
                  <a:lnTo>
                    <a:pt x="1096" y="1038"/>
                  </a:lnTo>
                  <a:lnTo>
                    <a:pt x="1092" y="1049"/>
                  </a:lnTo>
                  <a:lnTo>
                    <a:pt x="1091" y="1056"/>
                  </a:lnTo>
                  <a:lnTo>
                    <a:pt x="1087" y="1059"/>
                  </a:lnTo>
                  <a:lnTo>
                    <a:pt x="1082" y="1061"/>
                  </a:lnTo>
                  <a:lnTo>
                    <a:pt x="1075" y="1061"/>
                  </a:lnTo>
                  <a:lnTo>
                    <a:pt x="1066" y="1059"/>
                  </a:lnTo>
                  <a:lnTo>
                    <a:pt x="1054" y="1056"/>
                  </a:lnTo>
                  <a:lnTo>
                    <a:pt x="1042" y="1052"/>
                  </a:lnTo>
                  <a:lnTo>
                    <a:pt x="1026" y="1045"/>
                  </a:lnTo>
                  <a:lnTo>
                    <a:pt x="1008" y="1036"/>
                  </a:lnTo>
                  <a:lnTo>
                    <a:pt x="991" y="1026"/>
                  </a:lnTo>
                  <a:lnTo>
                    <a:pt x="973" y="1014"/>
                  </a:lnTo>
                  <a:lnTo>
                    <a:pt x="952" y="1000"/>
                  </a:lnTo>
                  <a:lnTo>
                    <a:pt x="933" y="982"/>
                  </a:lnTo>
                  <a:lnTo>
                    <a:pt x="912" y="961"/>
                  </a:lnTo>
                  <a:lnTo>
                    <a:pt x="891" y="938"/>
                  </a:lnTo>
                  <a:lnTo>
                    <a:pt x="870" y="914"/>
                  </a:lnTo>
                  <a:lnTo>
                    <a:pt x="849" y="886"/>
                  </a:lnTo>
                  <a:lnTo>
                    <a:pt x="830" y="854"/>
                  </a:lnTo>
                  <a:lnTo>
                    <a:pt x="819" y="837"/>
                  </a:lnTo>
                  <a:lnTo>
                    <a:pt x="807" y="816"/>
                  </a:lnTo>
                  <a:lnTo>
                    <a:pt x="793" y="793"/>
                  </a:lnTo>
                  <a:lnTo>
                    <a:pt x="779" y="769"/>
                  </a:lnTo>
                  <a:lnTo>
                    <a:pt x="761" y="742"/>
                  </a:lnTo>
                  <a:lnTo>
                    <a:pt x="746" y="714"/>
                  </a:lnTo>
                  <a:lnTo>
                    <a:pt x="709" y="653"/>
                  </a:lnTo>
                  <a:lnTo>
                    <a:pt x="670" y="588"/>
                  </a:lnTo>
                  <a:lnTo>
                    <a:pt x="632" y="518"/>
                  </a:lnTo>
                  <a:lnTo>
                    <a:pt x="593" y="448"/>
                  </a:lnTo>
                  <a:lnTo>
                    <a:pt x="555" y="378"/>
                  </a:lnTo>
                  <a:lnTo>
                    <a:pt x="522" y="310"/>
                  </a:lnTo>
                  <a:lnTo>
                    <a:pt x="490" y="243"/>
                  </a:lnTo>
                  <a:lnTo>
                    <a:pt x="465" y="182"/>
                  </a:lnTo>
                  <a:lnTo>
                    <a:pt x="455" y="154"/>
                  </a:lnTo>
                  <a:lnTo>
                    <a:pt x="446" y="128"/>
                  </a:lnTo>
                  <a:lnTo>
                    <a:pt x="439" y="103"/>
                  </a:lnTo>
                  <a:lnTo>
                    <a:pt x="436" y="80"/>
                  </a:lnTo>
                  <a:lnTo>
                    <a:pt x="432" y="61"/>
                  </a:lnTo>
                  <a:lnTo>
                    <a:pt x="432" y="44"/>
                  </a:lnTo>
                  <a:lnTo>
                    <a:pt x="436" y="28"/>
                  </a:lnTo>
                  <a:lnTo>
                    <a:pt x="439" y="16"/>
                  </a:lnTo>
                  <a:lnTo>
                    <a:pt x="448" y="7"/>
                  </a:lnTo>
                  <a:lnTo>
                    <a:pt x="458" y="2"/>
                  </a:lnTo>
                  <a:lnTo>
                    <a:pt x="472" y="0"/>
                  </a:lnTo>
                  <a:lnTo>
                    <a:pt x="490" y="0"/>
                  </a:lnTo>
                  <a:lnTo>
                    <a:pt x="511" y="3"/>
                  </a:lnTo>
                  <a:lnTo>
                    <a:pt x="536" y="10"/>
                  </a:lnTo>
                  <a:lnTo>
                    <a:pt x="564" y="19"/>
                  </a:lnTo>
                  <a:lnTo>
                    <a:pt x="593" y="31"/>
                  </a:lnTo>
                  <a:lnTo>
                    <a:pt x="627" y="44"/>
                  </a:lnTo>
                  <a:lnTo>
                    <a:pt x="662" y="59"/>
                  </a:lnTo>
                  <a:lnTo>
                    <a:pt x="698" y="77"/>
                  </a:lnTo>
                  <a:lnTo>
                    <a:pt x="737" y="96"/>
                  </a:lnTo>
                  <a:lnTo>
                    <a:pt x="819" y="140"/>
                  </a:lnTo>
                  <a:lnTo>
                    <a:pt x="907" y="187"/>
                  </a:lnTo>
                  <a:lnTo>
                    <a:pt x="998" y="240"/>
                  </a:lnTo>
                  <a:lnTo>
                    <a:pt x="1089" y="292"/>
                  </a:lnTo>
                  <a:lnTo>
                    <a:pt x="1180" y="347"/>
                  </a:lnTo>
                  <a:lnTo>
                    <a:pt x="1269" y="399"/>
                  </a:lnTo>
                  <a:lnTo>
                    <a:pt x="1355" y="450"/>
                  </a:lnTo>
                  <a:lnTo>
                    <a:pt x="1395" y="473"/>
                  </a:lnTo>
                  <a:lnTo>
                    <a:pt x="1434" y="497"/>
                  </a:lnTo>
                  <a:lnTo>
                    <a:pt x="1471" y="518"/>
                  </a:lnTo>
                  <a:lnTo>
                    <a:pt x="1506" y="539"/>
                  </a:lnTo>
                  <a:lnTo>
                    <a:pt x="1539" y="557"/>
                  </a:lnTo>
                  <a:lnTo>
                    <a:pt x="1569" y="574"/>
                  </a:lnTo>
                  <a:lnTo>
                    <a:pt x="1595" y="590"/>
                  </a:lnTo>
                  <a:lnTo>
                    <a:pt x="1620" y="602"/>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038" name="Line 19"/>
            <p:cNvSpPr>
              <a:spLocks noChangeShapeType="1"/>
            </p:cNvSpPr>
            <p:nvPr/>
          </p:nvSpPr>
          <p:spPr bwMode="auto">
            <a:xfrm rot="6396356" flipH="1" flipV="1">
              <a:off x="3975425" y="4520380"/>
              <a:ext cx="231425" cy="28660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39" name="Freeform 20"/>
            <p:cNvSpPr>
              <a:spLocks/>
            </p:cNvSpPr>
            <p:nvPr/>
          </p:nvSpPr>
          <p:spPr bwMode="auto">
            <a:xfrm rot="6396356">
              <a:off x="4211710" y="4499740"/>
              <a:ext cx="189802" cy="187113"/>
            </a:xfrm>
            <a:custGeom>
              <a:avLst/>
              <a:gdLst>
                <a:gd name="T0" fmla="*/ 1 w 227"/>
                <a:gd name="T1" fmla="*/ 1 h 252"/>
                <a:gd name="T2" fmla="*/ 0 w 227"/>
                <a:gd name="T3" fmla="*/ 0 h 252"/>
                <a:gd name="T4" fmla="*/ 1 w 227"/>
                <a:gd name="T5" fmla="*/ 1 h 252"/>
                <a:gd name="T6" fmla="*/ 1 w 227"/>
                <a:gd name="T7" fmla="*/ 1 h 252"/>
                <a:gd name="T8" fmla="*/ 0 60000 65536"/>
                <a:gd name="T9" fmla="*/ 0 60000 65536"/>
                <a:gd name="T10" fmla="*/ 0 60000 65536"/>
                <a:gd name="T11" fmla="*/ 0 60000 65536"/>
                <a:gd name="T12" fmla="*/ 0 w 227"/>
                <a:gd name="T13" fmla="*/ 0 h 252"/>
                <a:gd name="T14" fmla="*/ 227 w 227"/>
                <a:gd name="T15" fmla="*/ 252 h 252"/>
              </a:gdLst>
              <a:ahLst/>
              <a:cxnLst>
                <a:cxn ang="T8">
                  <a:pos x="T0" y="T1"/>
                </a:cxn>
                <a:cxn ang="T9">
                  <a:pos x="T2" y="T3"/>
                </a:cxn>
                <a:cxn ang="T10">
                  <a:pos x="T4" y="T5"/>
                </a:cxn>
                <a:cxn ang="T11">
                  <a:pos x="T6" y="T7"/>
                </a:cxn>
              </a:cxnLst>
              <a:rect l="T12" t="T13" r="T14" b="T15"/>
              <a:pathLst>
                <a:path w="227" h="252">
                  <a:moveTo>
                    <a:pt x="227" y="121"/>
                  </a:moveTo>
                  <a:lnTo>
                    <a:pt x="0" y="0"/>
                  </a:lnTo>
                  <a:lnTo>
                    <a:pt x="40" y="252"/>
                  </a:lnTo>
                  <a:lnTo>
                    <a:pt x="227"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35" name="Rectangle 25"/>
            <p:cNvSpPr>
              <a:spLocks noChangeArrowheads="1"/>
            </p:cNvSpPr>
            <p:nvPr/>
          </p:nvSpPr>
          <p:spPr bwMode="auto">
            <a:xfrm rot="6396356">
              <a:off x="3694421" y="4247982"/>
              <a:ext cx="750881" cy="65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7028" name="Freeform 9"/>
            <p:cNvSpPr>
              <a:spLocks/>
            </p:cNvSpPr>
            <p:nvPr/>
          </p:nvSpPr>
          <p:spPr bwMode="auto">
            <a:xfrm rot="4888549">
              <a:off x="7489770" y="4867435"/>
              <a:ext cx="1401867" cy="1201382"/>
            </a:xfrm>
            <a:custGeom>
              <a:avLst/>
              <a:gdLst>
                <a:gd name="T0" fmla="*/ 0 w 1685"/>
                <a:gd name="T1" fmla="*/ 0 h 1620"/>
                <a:gd name="T2" fmla="*/ 0 w 1685"/>
                <a:gd name="T3" fmla="*/ 0 h 1620"/>
                <a:gd name="T4" fmla="*/ 0 w 1685"/>
                <a:gd name="T5" fmla="*/ 0 h 1620"/>
                <a:gd name="T6" fmla="*/ 0 w 1685"/>
                <a:gd name="T7" fmla="*/ 0 h 1620"/>
                <a:gd name="T8" fmla="*/ 0 w 1685"/>
                <a:gd name="T9" fmla="*/ 0 h 1620"/>
                <a:gd name="T10" fmla="*/ 0 w 1685"/>
                <a:gd name="T11" fmla="*/ 0 h 1620"/>
                <a:gd name="T12" fmla="*/ 0 w 1685"/>
                <a:gd name="T13" fmla="*/ 0 h 1620"/>
                <a:gd name="T14" fmla="*/ 0 w 1685"/>
                <a:gd name="T15" fmla="*/ 0 h 1620"/>
                <a:gd name="T16" fmla="*/ 0 w 1685"/>
                <a:gd name="T17" fmla="*/ 0 h 1620"/>
                <a:gd name="T18" fmla="*/ 0 w 1685"/>
                <a:gd name="T19" fmla="*/ 0 h 1620"/>
                <a:gd name="T20" fmla="*/ 0 w 1685"/>
                <a:gd name="T21" fmla="*/ 0 h 1620"/>
                <a:gd name="T22" fmla="*/ 0 w 1685"/>
                <a:gd name="T23" fmla="*/ 0 h 1620"/>
                <a:gd name="T24" fmla="*/ 0 w 1685"/>
                <a:gd name="T25" fmla="*/ 0 h 1620"/>
                <a:gd name="T26" fmla="*/ 0 w 1685"/>
                <a:gd name="T27" fmla="*/ 0 h 1620"/>
                <a:gd name="T28" fmla="*/ 0 w 1685"/>
                <a:gd name="T29" fmla="*/ 0 h 1620"/>
                <a:gd name="T30" fmla="*/ 0 w 1685"/>
                <a:gd name="T31" fmla="*/ 0 h 1620"/>
                <a:gd name="T32" fmla="*/ 0 w 1685"/>
                <a:gd name="T33" fmla="*/ 0 h 1620"/>
                <a:gd name="T34" fmla="*/ 0 w 1685"/>
                <a:gd name="T35" fmla="*/ 0 h 1620"/>
                <a:gd name="T36" fmla="*/ 0 w 1685"/>
                <a:gd name="T37" fmla="*/ 0 h 1620"/>
                <a:gd name="T38" fmla="*/ 0 w 1685"/>
                <a:gd name="T39" fmla="*/ 0 h 1620"/>
                <a:gd name="T40" fmla="*/ 0 w 1685"/>
                <a:gd name="T41" fmla="*/ 0 h 1620"/>
                <a:gd name="T42" fmla="*/ 0 w 1685"/>
                <a:gd name="T43" fmla="*/ 0 h 1620"/>
                <a:gd name="T44" fmla="*/ 0 w 1685"/>
                <a:gd name="T45" fmla="*/ 0 h 1620"/>
                <a:gd name="T46" fmla="*/ 0 w 1685"/>
                <a:gd name="T47" fmla="*/ 0 h 1620"/>
                <a:gd name="T48" fmla="*/ 0 w 1685"/>
                <a:gd name="T49" fmla="*/ 0 h 1620"/>
                <a:gd name="T50" fmla="*/ 0 w 1685"/>
                <a:gd name="T51" fmla="*/ 0 h 1620"/>
                <a:gd name="T52" fmla="*/ 0 w 1685"/>
                <a:gd name="T53" fmla="*/ 0 h 1620"/>
                <a:gd name="T54" fmla="*/ 0 w 1685"/>
                <a:gd name="T55" fmla="*/ 0 h 1620"/>
                <a:gd name="T56" fmla="*/ 0 w 1685"/>
                <a:gd name="T57" fmla="*/ 0 h 1620"/>
                <a:gd name="T58" fmla="*/ 0 w 1685"/>
                <a:gd name="T59" fmla="*/ 0 h 1620"/>
                <a:gd name="T60" fmla="*/ 0 w 1685"/>
                <a:gd name="T61" fmla="*/ 0 h 1620"/>
                <a:gd name="T62" fmla="*/ 0 w 1685"/>
                <a:gd name="T63" fmla="*/ 0 h 1620"/>
                <a:gd name="T64" fmla="*/ 0 w 1685"/>
                <a:gd name="T65" fmla="*/ 0 h 1620"/>
                <a:gd name="T66" fmla="*/ 0 w 1685"/>
                <a:gd name="T67" fmla="*/ 0 h 1620"/>
                <a:gd name="T68" fmla="*/ 0 w 1685"/>
                <a:gd name="T69" fmla="*/ 0 h 1620"/>
                <a:gd name="T70" fmla="*/ 0 w 1685"/>
                <a:gd name="T71" fmla="*/ 0 h 1620"/>
                <a:gd name="T72" fmla="*/ 0 w 1685"/>
                <a:gd name="T73" fmla="*/ 0 h 1620"/>
                <a:gd name="T74" fmla="*/ 0 w 1685"/>
                <a:gd name="T75" fmla="*/ 0 h 1620"/>
                <a:gd name="T76" fmla="*/ 0 w 1685"/>
                <a:gd name="T77" fmla="*/ 0 h 1620"/>
                <a:gd name="T78" fmla="*/ 0 w 1685"/>
                <a:gd name="T79" fmla="*/ 0 h 1620"/>
                <a:gd name="T80" fmla="*/ 0 w 1685"/>
                <a:gd name="T81" fmla="*/ 0 h 1620"/>
                <a:gd name="T82" fmla="*/ 0 w 1685"/>
                <a:gd name="T83" fmla="*/ 0 h 1620"/>
                <a:gd name="T84" fmla="*/ 0 w 1685"/>
                <a:gd name="T85" fmla="*/ 0 h 1620"/>
                <a:gd name="T86" fmla="*/ 0 w 1685"/>
                <a:gd name="T87" fmla="*/ 0 h 1620"/>
                <a:gd name="T88" fmla="*/ 0 w 1685"/>
                <a:gd name="T89" fmla="*/ 0 h 16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85"/>
                <a:gd name="T136" fmla="*/ 0 h 1620"/>
                <a:gd name="T137" fmla="*/ 1685 w 1685"/>
                <a:gd name="T138" fmla="*/ 1620 h 16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85" h="1620">
                  <a:moveTo>
                    <a:pt x="1685" y="877"/>
                  </a:moveTo>
                  <a:lnTo>
                    <a:pt x="1664" y="891"/>
                  </a:lnTo>
                  <a:lnTo>
                    <a:pt x="1638" y="907"/>
                  </a:lnTo>
                  <a:lnTo>
                    <a:pt x="1610" y="925"/>
                  </a:lnTo>
                  <a:lnTo>
                    <a:pt x="1576" y="946"/>
                  </a:lnTo>
                  <a:lnTo>
                    <a:pt x="1541" y="970"/>
                  </a:lnTo>
                  <a:lnTo>
                    <a:pt x="1505" y="995"/>
                  </a:lnTo>
                  <a:lnTo>
                    <a:pt x="1464" y="1021"/>
                  </a:lnTo>
                  <a:lnTo>
                    <a:pt x="1420" y="1051"/>
                  </a:lnTo>
                  <a:lnTo>
                    <a:pt x="1377" y="1081"/>
                  </a:lnTo>
                  <a:lnTo>
                    <a:pt x="1331" y="1110"/>
                  </a:lnTo>
                  <a:lnTo>
                    <a:pt x="1235" y="1175"/>
                  </a:lnTo>
                  <a:lnTo>
                    <a:pt x="1135" y="1240"/>
                  </a:lnTo>
                  <a:lnTo>
                    <a:pt x="1033" y="1306"/>
                  </a:lnTo>
                  <a:lnTo>
                    <a:pt x="932" y="1370"/>
                  </a:lnTo>
                  <a:lnTo>
                    <a:pt x="834" y="1431"/>
                  </a:lnTo>
                  <a:lnTo>
                    <a:pt x="786" y="1459"/>
                  </a:lnTo>
                  <a:lnTo>
                    <a:pt x="741" y="1485"/>
                  </a:lnTo>
                  <a:lnTo>
                    <a:pt x="697" y="1510"/>
                  </a:lnTo>
                  <a:lnTo>
                    <a:pt x="655" y="1534"/>
                  </a:lnTo>
                  <a:lnTo>
                    <a:pt x="615" y="1553"/>
                  </a:lnTo>
                  <a:lnTo>
                    <a:pt x="578" y="1573"/>
                  </a:lnTo>
                  <a:lnTo>
                    <a:pt x="545" y="1588"/>
                  </a:lnTo>
                  <a:lnTo>
                    <a:pt x="513" y="1601"/>
                  </a:lnTo>
                  <a:lnTo>
                    <a:pt x="485" y="1609"/>
                  </a:lnTo>
                  <a:lnTo>
                    <a:pt x="461" y="1616"/>
                  </a:lnTo>
                  <a:lnTo>
                    <a:pt x="440" y="1620"/>
                  </a:lnTo>
                  <a:lnTo>
                    <a:pt x="424" y="1618"/>
                  </a:lnTo>
                  <a:lnTo>
                    <a:pt x="412" y="1613"/>
                  </a:lnTo>
                  <a:lnTo>
                    <a:pt x="403" y="1604"/>
                  </a:lnTo>
                  <a:lnTo>
                    <a:pt x="396" y="1592"/>
                  </a:lnTo>
                  <a:lnTo>
                    <a:pt x="392" y="1576"/>
                  </a:lnTo>
                  <a:lnTo>
                    <a:pt x="392" y="1557"/>
                  </a:lnTo>
                  <a:lnTo>
                    <a:pt x="394" y="1536"/>
                  </a:lnTo>
                  <a:lnTo>
                    <a:pt x="398" y="1511"/>
                  </a:lnTo>
                  <a:lnTo>
                    <a:pt x="403" y="1483"/>
                  </a:lnTo>
                  <a:lnTo>
                    <a:pt x="412" y="1455"/>
                  </a:lnTo>
                  <a:lnTo>
                    <a:pt x="422" y="1424"/>
                  </a:lnTo>
                  <a:lnTo>
                    <a:pt x="433" y="1391"/>
                  </a:lnTo>
                  <a:lnTo>
                    <a:pt x="447" y="1357"/>
                  </a:lnTo>
                  <a:lnTo>
                    <a:pt x="476" y="1284"/>
                  </a:lnTo>
                  <a:lnTo>
                    <a:pt x="512" y="1208"/>
                  </a:lnTo>
                  <a:lnTo>
                    <a:pt x="548" y="1130"/>
                  </a:lnTo>
                  <a:lnTo>
                    <a:pt x="587" y="1053"/>
                  </a:lnTo>
                  <a:lnTo>
                    <a:pt x="627" y="976"/>
                  </a:lnTo>
                  <a:lnTo>
                    <a:pt x="666" y="904"/>
                  </a:lnTo>
                  <a:lnTo>
                    <a:pt x="685" y="869"/>
                  </a:lnTo>
                  <a:lnTo>
                    <a:pt x="702" y="837"/>
                  </a:lnTo>
                  <a:lnTo>
                    <a:pt x="720" y="806"/>
                  </a:lnTo>
                  <a:lnTo>
                    <a:pt x="736" y="778"/>
                  </a:lnTo>
                  <a:lnTo>
                    <a:pt x="751" y="751"/>
                  </a:lnTo>
                  <a:lnTo>
                    <a:pt x="765" y="727"/>
                  </a:lnTo>
                  <a:lnTo>
                    <a:pt x="778" y="706"/>
                  </a:lnTo>
                  <a:lnTo>
                    <a:pt x="788" y="687"/>
                  </a:lnTo>
                  <a:lnTo>
                    <a:pt x="809" y="655"/>
                  </a:lnTo>
                  <a:lnTo>
                    <a:pt x="830" y="627"/>
                  </a:lnTo>
                  <a:lnTo>
                    <a:pt x="851" y="604"/>
                  </a:lnTo>
                  <a:lnTo>
                    <a:pt x="874" y="583"/>
                  </a:lnTo>
                  <a:lnTo>
                    <a:pt x="895" y="568"/>
                  </a:lnTo>
                  <a:lnTo>
                    <a:pt x="918" y="554"/>
                  </a:lnTo>
                  <a:lnTo>
                    <a:pt x="939" y="543"/>
                  </a:lnTo>
                  <a:lnTo>
                    <a:pt x="958" y="536"/>
                  </a:lnTo>
                  <a:lnTo>
                    <a:pt x="977" y="529"/>
                  </a:lnTo>
                  <a:lnTo>
                    <a:pt x="995" y="526"/>
                  </a:lnTo>
                  <a:lnTo>
                    <a:pt x="1012" y="524"/>
                  </a:lnTo>
                  <a:lnTo>
                    <a:pt x="1026" y="524"/>
                  </a:lnTo>
                  <a:lnTo>
                    <a:pt x="1039" y="526"/>
                  </a:lnTo>
                  <a:lnTo>
                    <a:pt x="1047" y="527"/>
                  </a:lnTo>
                  <a:lnTo>
                    <a:pt x="1054" y="529"/>
                  </a:lnTo>
                  <a:lnTo>
                    <a:pt x="1058" y="533"/>
                  </a:lnTo>
                  <a:lnTo>
                    <a:pt x="1060" y="538"/>
                  </a:lnTo>
                  <a:lnTo>
                    <a:pt x="1060" y="545"/>
                  </a:lnTo>
                  <a:lnTo>
                    <a:pt x="1058" y="555"/>
                  </a:lnTo>
                  <a:lnTo>
                    <a:pt x="1054" y="566"/>
                  </a:lnTo>
                  <a:lnTo>
                    <a:pt x="1051" y="580"/>
                  </a:lnTo>
                  <a:lnTo>
                    <a:pt x="1044" y="596"/>
                  </a:lnTo>
                  <a:lnTo>
                    <a:pt x="1037" y="611"/>
                  </a:lnTo>
                  <a:lnTo>
                    <a:pt x="1026" y="631"/>
                  </a:lnTo>
                  <a:lnTo>
                    <a:pt x="1014" y="648"/>
                  </a:lnTo>
                  <a:lnTo>
                    <a:pt x="998" y="667"/>
                  </a:lnTo>
                  <a:lnTo>
                    <a:pt x="981" y="688"/>
                  </a:lnTo>
                  <a:lnTo>
                    <a:pt x="962" y="709"/>
                  </a:lnTo>
                  <a:lnTo>
                    <a:pt x="939" y="729"/>
                  </a:lnTo>
                  <a:lnTo>
                    <a:pt x="913" y="750"/>
                  </a:lnTo>
                  <a:lnTo>
                    <a:pt x="885" y="771"/>
                  </a:lnTo>
                  <a:lnTo>
                    <a:pt x="853" y="790"/>
                  </a:lnTo>
                  <a:lnTo>
                    <a:pt x="836" y="800"/>
                  </a:lnTo>
                  <a:lnTo>
                    <a:pt x="814" y="813"/>
                  </a:lnTo>
                  <a:lnTo>
                    <a:pt x="792" y="827"/>
                  </a:lnTo>
                  <a:lnTo>
                    <a:pt x="767" y="841"/>
                  </a:lnTo>
                  <a:lnTo>
                    <a:pt x="741" y="858"/>
                  </a:lnTo>
                  <a:lnTo>
                    <a:pt x="713" y="874"/>
                  </a:lnTo>
                  <a:lnTo>
                    <a:pt x="652" y="911"/>
                  </a:lnTo>
                  <a:lnTo>
                    <a:pt x="587" y="949"/>
                  </a:lnTo>
                  <a:lnTo>
                    <a:pt x="519" y="990"/>
                  </a:lnTo>
                  <a:lnTo>
                    <a:pt x="448" y="1028"/>
                  </a:lnTo>
                  <a:lnTo>
                    <a:pt x="378" y="1065"/>
                  </a:lnTo>
                  <a:lnTo>
                    <a:pt x="308" y="1100"/>
                  </a:lnTo>
                  <a:lnTo>
                    <a:pt x="244" y="1130"/>
                  </a:lnTo>
                  <a:lnTo>
                    <a:pt x="182" y="1156"/>
                  </a:lnTo>
                  <a:lnTo>
                    <a:pt x="154" y="1166"/>
                  </a:lnTo>
                  <a:lnTo>
                    <a:pt x="128" y="1173"/>
                  </a:lnTo>
                  <a:lnTo>
                    <a:pt x="103" y="1180"/>
                  </a:lnTo>
                  <a:lnTo>
                    <a:pt x="81" y="1186"/>
                  </a:lnTo>
                  <a:lnTo>
                    <a:pt x="61" y="1187"/>
                  </a:lnTo>
                  <a:lnTo>
                    <a:pt x="44" y="1187"/>
                  </a:lnTo>
                  <a:lnTo>
                    <a:pt x="28" y="1186"/>
                  </a:lnTo>
                  <a:lnTo>
                    <a:pt x="16" y="1180"/>
                  </a:lnTo>
                  <a:lnTo>
                    <a:pt x="7" y="1172"/>
                  </a:lnTo>
                  <a:lnTo>
                    <a:pt x="2" y="1161"/>
                  </a:lnTo>
                  <a:lnTo>
                    <a:pt x="0" y="1147"/>
                  </a:lnTo>
                  <a:lnTo>
                    <a:pt x="0" y="1130"/>
                  </a:lnTo>
                  <a:lnTo>
                    <a:pt x="4" y="1109"/>
                  </a:lnTo>
                  <a:lnTo>
                    <a:pt x="11" y="1084"/>
                  </a:lnTo>
                  <a:lnTo>
                    <a:pt x="19" y="1056"/>
                  </a:lnTo>
                  <a:lnTo>
                    <a:pt x="32" y="1026"/>
                  </a:lnTo>
                  <a:lnTo>
                    <a:pt x="44" y="993"/>
                  </a:lnTo>
                  <a:lnTo>
                    <a:pt x="60" y="958"/>
                  </a:lnTo>
                  <a:lnTo>
                    <a:pt x="77" y="921"/>
                  </a:lnTo>
                  <a:lnTo>
                    <a:pt x="96" y="883"/>
                  </a:lnTo>
                  <a:lnTo>
                    <a:pt x="140" y="800"/>
                  </a:lnTo>
                  <a:lnTo>
                    <a:pt x="188" y="713"/>
                  </a:lnTo>
                  <a:lnTo>
                    <a:pt x="238" y="622"/>
                  </a:lnTo>
                  <a:lnTo>
                    <a:pt x="293" y="531"/>
                  </a:lnTo>
                  <a:lnTo>
                    <a:pt x="345" y="440"/>
                  </a:lnTo>
                  <a:lnTo>
                    <a:pt x="398" y="350"/>
                  </a:lnTo>
                  <a:lnTo>
                    <a:pt x="448" y="265"/>
                  </a:lnTo>
                  <a:lnTo>
                    <a:pt x="473" y="224"/>
                  </a:lnTo>
                  <a:lnTo>
                    <a:pt x="496" y="186"/>
                  </a:lnTo>
                  <a:lnTo>
                    <a:pt x="517" y="149"/>
                  </a:lnTo>
                  <a:lnTo>
                    <a:pt x="538" y="114"/>
                  </a:lnTo>
                  <a:lnTo>
                    <a:pt x="557" y="83"/>
                  </a:lnTo>
                  <a:lnTo>
                    <a:pt x="573" y="51"/>
                  </a:lnTo>
                  <a:lnTo>
                    <a:pt x="589" y="25"/>
                  </a:lnTo>
                  <a:lnTo>
                    <a:pt x="601"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27029" name="Group 18"/>
            <p:cNvGrpSpPr>
              <a:grpSpLocks/>
            </p:cNvGrpSpPr>
            <p:nvPr/>
          </p:nvGrpSpPr>
          <p:grpSpPr bwMode="auto">
            <a:xfrm rot="4888549">
              <a:off x="7816023" y="5930849"/>
              <a:ext cx="509467" cy="319279"/>
              <a:chOff x="5014" y="1687"/>
              <a:chExt cx="306" cy="215"/>
            </a:xfrm>
          </p:grpSpPr>
          <p:sp>
            <p:nvSpPr>
              <p:cNvPr id="127031" name="Line 16"/>
              <p:cNvSpPr>
                <a:spLocks noChangeShapeType="1"/>
              </p:cNvSpPr>
              <p:nvPr/>
            </p:nvSpPr>
            <p:spPr bwMode="auto">
              <a:xfrm flipH="1">
                <a:off x="5105" y="1687"/>
                <a:ext cx="215" cy="15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32" name="Freeform 17"/>
              <p:cNvSpPr>
                <a:spLocks/>
              </p:cNvSpPr>
              <p:nvPr/>
            </p:nvSpPr>
            <p:spPr bwMode="auto">
              <a:xfrm>
                <a:off x="5014" y="1789"/>
                <a:ext cx="127" cy="113"/>
              </a:xfrm>
              <a:custGeom>
                <a:avLst/>
                <a:gdLst>
                  <a:gd name="T0" fmla="*/ 1 w 254"/>
                  <a:gd name="T1" fmla="*/ 0 h 226"/>
                  <a:gd name="T2" fmla="*/ 0 w 254"/>
                  <a:gd name="T3" fmla="*/ 1 h 226"/>
                  <a:gd name="T4" fmla="*/ 1 w 254"/>
                  <a:gd name="T5" fmla="*/ 1 h 226"/>
                  <a:gd name="T6" fmla="*/ 1 w 254"/>
                  <a:gd name="T7" fmla="*/ 0 h 226"/>
                  <a:gd name="T8" fmla="*/ 0 60000 65536"/>
                  <a:gd name="T9" fmla="*/ 0 60000 65536"/>
                  <a:gd name="T10" fmla="*/ 0 60000 65536"/>
                  <a:gd name="T11" fmla="*/ 0 60000 65536"/>
                  <a:gd name="T12" fmla="*/ 0 w 254"/>
                  <a:gd name="T13" fmla="*/ 0 h 226"/>
                  <a:gd name="T14" fmla="*/ 254 w 254"/>
                  <a:gd name="T15" fmla="*/ 226 h 226"/>
                </a:gdLst>
                <a:ahLst/>
                <a:cxnLst>
                  <a:cxn ang="T8">
                    <a:pos x="T0" y="T1"/>
                  </a:cxn>
                  <a:cxn ang="T9">
                    <a:pos x="T2" y="T3"/>
                  </a:cxn>
                  <a:cxn ang="T10">
                    <a:pos x="T4" y="T5"/>
                  </a:cxn>
                  <a:cxn ang="T11">
                    <a:pos x="T6" y="T7"/>
                  </a:cxn>
                </a:cxnLst>
                <a:rect l="T12" t="T13" r="T14" b="T15"/>
                <a:pathLst>
                  <a:path w="254" h="226">
                    <a:moveTo>
                      <a:pt x="121" y="0"/>
                    </a:moveTo>
                    <a:lnTo>
                      <a:pt x="0" y="226"/>
                    </a:lnTo>
                    <a:lnTo>
                      <a:pt x="254" y="188"/>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 name="Group 47"/>
            <p:cNvGrpSpPr>
              <a:grpSpLocks/>
            </p:cNvGrpSpPr>
            <p:nvPr/>
          </p:nvGrpSpPr>
          <p:grpSpPr bwMode="auto">
            <a:xfrm>
              <a:off x="5500688" y="2941637"/>
              <a:ext cx="1763712" cy="2381249"/>
              <a:chOff x="3465" y="1853"/>
              <a:chExt cx="1111" cy="1500"/>
            </a:xfrm>
          </p:grpSpPr>
          <p:grpSp>
            <p:nvGrpSpPr>
              <p:cNvPr id="127022" name="Group 44"/>
              <p:cNvGrpSpPr>
                <a:grpSpLocks/>
              </p:cNvGrpSpPr>
              <p:nvPr/>
            </p:nvGrpSpPr>
            <p:grpSpPr bwMode="auto">
              <a:xfrm>
                <a:off x="3465" y="1853"/>
                <a:ext cx="1111" cy="1448"/>
                <a:chOff x="3465" y="1853"/>
                <a:chExt cx="1111" cy="1448"/>
              </a:xfrm>
            </p:grpSpPr>
            <p:sp>
              <p:nvSpPr>
                <p:cNvPr id="127024" name="Freeform 12"/>
                <p:cNvSpPr>
                  <a:spLocks/>
                </p:cNvSpPr>
                <p:nvPr/>
              </p:nvSpPr>
              <p:spPr bwMode="auto">
                <a:xfrm>
                  <a:off x="3465" y="1853"/>
                  <a:ext cx="1111" cy="1447"/>
                </a:xfrm>
                <a:custGeom>
                  <a:avLst/>
                  <a:gdLst>
                    <a:gd name="T0" fmla="*/ 0 w 2220"/>
                    <a:gd name="T1" fmla="*/ 1 h 2892"/>
                    <a:gd name="T2" fmla="*/ 1 w 2220"/>
                    <a:gd name="T3" fmla="*/ 1 h 2892"/>
                    <a:gd name="T4" fmla="*/ 1 w 2220"/>
                    <a:gd name="T5" fmla="*/ 1 h 2892"/>
                    <a:gd name="T6" fmla="*/ 1 w 2220"/>
                    <a:gd name="T7" fmla="*/ 1 h 2892"/>
                    <a:gd name="T8" fmla="*/ 1 w 2220"/>
                    <a:gd name="T9" fmla="*/ 1 h 2892"/>
                    <a:gd name="T10" fmla="*/ 1 w 2220"/>
                    <a:gd name="T11" fmla="*/ 0 h 2892"/>
                    <a:gd name="T12" fmla="*/ 1 w 2220"/>
                    <a:gd name="T13" fmla="*/ 1 h 2892"/>
                    <a:gd name="T14" fmla="*/ 1 w 2220"/>
                    <a:gd name="T15" fmla="*/ 1 h 2892"/>
                    <a:gd name="T16" fmla="*/ 1 w 2220"/>
                    <a:gd name="T17" fmla="*/ 1 h 2892"/>
                    <a:gd name="T18" fmla="*/ 1 w 2220"/>
                    <a:gd name="T19" fmla="*/ 1 h 2892"/>
                    <a:gd name="T20" fmla="*/ 0 w 2220"/>
                    <a:gd name="T21" fmla="*/ 1 h 28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20"/>
                    <a:gd name="T34" fmla="*/ 0 h 2892"/>
                    <a:gd name="T35" fmla="*/ 2220 w 2220"/>
                    <a:gd name="T36" fmla="*/ 2892 h 28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20" h="2892">
                      <a:moveTo>
                        <a:pt x="0" y="2892"/>
                      </a:moveTo>
                      <a:lnTo>
                        <a:pt x="541" y="2388"/>
                      </a:lnTo>
                      <a:lnTo>
                        <a:pt x="492" y="2351"/>
                      </a:lnTo>
                      <a:lnTo>
                        <a:pt x="1825" y="616"/>
                      </a:lnTo>
                      <a:lnTo>
                        <a:pt x="1874" y="653"/>
                      </a:lnTo>
                      <a:lnTo>
                        <a:pt x="2220" y="0"/>
                      </a:lnTo>
                      <a:lnTo>
                        <a:pt x="1679" y="504"/>
                      </a:lnTo>
                      <a:lnTo>
                        <a:pt x="1728" y="541"/>
                      </a:lnTo>
                      <a:lnTo>
                        <a:pt x="396" y="2276"/>
                      </a:lnTo>
                      <a:lnTo>
                        <a:pt x="346" y="2239"/>
                      </a:lnTo>
                      <a:lnTo>
                        <a:pt x="0" y="2892"/>
                      </a:lnTo>
                      <a:close/>
                    </a:path>
                  </a:pathLst>
                </a:custGeom>
                <a:solidFill>
                  <a:srgbClr val="00B050"/>
                </a:solidFill>
                <a:ln w="17463">
                  <a:solidFill>
                    <a:srgbClr val="00B050"/>
                  </a:solidFill>
                  <a:round/>
                  <a:headEnd/>
                  <a:tailEnd/>
                </a:ln>
              </p:spPr>
              <p:txBody>
                <a:bodyPr/>
                <a:lstStyle/>
                <a:p>
                  <a:endParaRPr lang="en-US"/>
                </a:p>
              </p:txBody>
            </p:sp>
            <p:sp>
              <p:nvSpPr>
                <p:cNvPr id="127025" name="Rectangle 32"/>
                <p:cNvSpPr>
                  <a:spLocks noChangeArrowheads="1"/>
                </p:cNvSpPr>
                <p:nvPr/>
              </p:nvSpPr>
              <p:spPr bwMode="auto">
                <a:xfrm>
                  <a:off x="3702" y="2913"/>
                  <a:ext cx="16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000" i="1">
                      <a:solidFill>
                        <a:srgbClr val="000000"/>
                      </a:solidFill>
                      <a:latin typeface="Symbol" pitchFamily="18" charset="2"/>
                    </a:rPr>
                    <a:t>f</a:t>
                  </a:r>
                  <a:endParaRPr lang="en-US"/>
                </a:p>
              </p:txBody>
            </p:sp>
          </p:grpSp>
          <p:sp>
            <p:nvSpPr>
              <p:cNvPr id="127023" name="Rectangle 33"/>
              <p:cNvSpPr>
                <a:spLocks noChangeArrowheads="1"/>
              </p:cNvSpPr>
              <p:nvPr/>
            </p:nvSpPr>
            <p:spPr bwMode="auto">
              <a:xfrm>
                <a:off x="3869" y="3091"/>
                <a:ext cx="11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i="1">
                    <a:solidFill>
                      <a:srgbClr val="000000"/>
                    </a:solidFill>
                  </a:rPr>
                  <a:t>b</a:t>
                </a:r>
                <a:endParaRPr lang="en-US"/>
              </a:p>
            </p:txBody>
          </p:sp>
        </p:grpSp>
        <p:grpSp>
          <p:nvGrpSpPr>
            <p:cNvPr id="11" name="Group 49"/>
            <p:cNvGrpSpPr>
              <a:grpSpLocks/>
            </p:cNvGrpSpPr>
            <p:nvPr/>
          </p:nvGrpSpPr>
          <p:grpSpPr bwMode="auto">
            <a:xfrm>
              <a:off x="5710238" y="2525713"/>
              <a:ext cx="1471612" cy="2754312"/>
              <a:chOff x="3597" y="1591"/>
              <a:chExt cx="927" cy="1735"/>
            </a:xfrm>
          </p:grpSpPr>
          <p:grpSp>
            <p:nvGrpSpPr>
              <p:cNvPr id="127018" name="Group 45"/>
              <p:cNvGrpSpPr>
                <a:grpSpLocks/>
              </p:cNvGrpSpPr>
              <p:nvPr/>
            </p:nvGrpSpPr>
            <p:grpSpPr bwMode="auto">
              <a:xfrm>
                <a:off x="3597" y="1591"/>
                <a:ext cx="927" cy="1735"/>
                <a:chOff x="3597" y="1591"/>
                <a:chExt cx="927" cy="1735"/>
              </a:xfrm>
            </p:grpSpPr>
            <p:sp>
              <p:nvSpPr>
                <p:cNvPr id="127020" name="Freeform 11"/>
                <p:cNvSpPr>
                  <a:spLocks/>
                </p:cNvSpPr>
                <p:nvPr/>
              </p:nvSpPr>
              <p:spPr bwMode="auto">
                <a:xfrm>
                  <a:off x="3597" y="1909"/>
                  <a:ext cx="927" cy="1417"/>
                </a:xfrm>
                <a:custGeom>
                  <a:avLst/>
                  <a:gdLst>
                    <a:gd name="T0" fmla="*/ 0 w 1855"/>
                    <a:gd name="T1" fmla="*/ 0 h 2835"/>
                    <a:gd name="T2" fmla="*/ 0 w 1855"/>
                    <a:gd name="T3" fmla="*/ 0 h 2835"/>
                    <a:gd name="T4" fmla="*/ 0 w 1855"/>
                    <a:gd name="T5" fmla="*/ 0 h 2835"/>
                    <a:gd name="T6" fmla="*/ 0 w 1855"/>
                    <a:gd name="T7" fmla="*/ 0 h 2835"/>
                    <a:gd name="T8" fmla="*/ 0 w 1855"/>
                    <a:gd name="T9" fmla="*/ 0 h 2835"/>
                    <a:gd name="T10" fmla="*/ 0 w 1855"/>
                    <a:gd name="T11" fmla="*/ 0 h 2835"/>
                    <a:gd name="T12" fmla="*/ 0 w 1855"/>
                    <a:gd name="T13" fmla="*/ 0 h 2835"/>
                    <a:gd name="T14" fmla="*/ 0 w 1855"/>
                    <a:gd name="T15" fmla="*/ 0 h 2835"/>
                    <a:gd name="T16" fmla="*/ 0 w 1855"/>
                    <a:gd name="T17" fmla="*/ 0 h 2835"/>
                    <a:gd name="T18" fmla="*/ 0 w 1855"/>
                    <a:gd name="T19" fmla="*/ 0 h 2835"/>
                    <a:gd name="T20" fmla="*/ 0 w 1855"/>
                    <a:gd name="T21" fmla="*/ 0 h 28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5"/>
                    <a:gd name="T34" fmla="*/ 0 h 2835"/>
                    <a:gd name="T35" fmla="*/ 1855 w 1855"/>
                    <a:gd name="T36" fmla="*/ 2835 h 28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5" h="2835">
                      <a:moveTo>
                        <a:pt x="0" y="0"/>
                      </a:moveTo>
                      <a:lnTo>
                        <a:pt x="268" y="634"/>
                      </a:lnTo>
                      <a:lnTo>
                        <a:pt x="321" y="601"/>
                      </a:lnTo>
                      <a:lnTo>
                        <a:pt x="1433" y="2301"/>
                      </a:lnTo>
                      <a:lnTo>
                        <a:pt x="1382" y="2334"/>
                      </a:lnTo>
                      <a:lnTo>
                        <a:pt x="1855" y="2835"/>
                      </a:lnTo>
                      <a:lnTo>
                        <a:pt x="1587" y="2201"/>
                      </a:lnTo>
                      <a:lnTo>
                        <a:pt x="1536" y="2234"/>
                      </a:lnTo>
                      <a:lnTo>
                        <a:pt x="422" y="534"/>
                      </a:lnTo>
                      <a:lnTo>
                        <a:pt x="475" y="499"/>
                      </a:lnTo>
                      <a:lnTo>
                        <a:pt x="0" y="0"/>
                      </a:lnTo>
                      <a:close/>
                    </a:path>
                  </a:pathLst>
                </a:custGeom>
                <a:solidFill>
                  <a:srgbClr val="CC0000"/>
                </a:solidFill>
                <a:ln w="17463">
                  <a:solidFill>
                    <a:srgbClr val="000000"/>
                  </a:solidFill>
                  <a:round/>
                  <a:headEnd/>
                  <a:tailEnd/>
                </a:ln>
              </p:spPr>
              <p:txBody>
                <a:bodyPr/>
                <a:lstStyle/>
                <a:p>
                  <a:endParaRPr lang="en-US"/>
                </a:p>
              </p:txBody>
            </p:sp>
            <p:sp>
              <p:nvSpPr>
                <p:cNvPr id="127021" name="Rectangle 35"/>
                <p:cNvSpPr>
                  <a:spLocks noChangeArrowheads="1"/>
                </p:cNvSpPr>
                <p:nvPr/>
              </p:nvSpPr>
              <p:spPr bwMode="auto">
                <a:xfrm>
                  <a:off x="3640" y="1591"/>
                  <a:ext cx="16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000" i="1">
                      <a:solidFill>
                        <a:srgbClr val="000000"/>
                      </a:solidFill>
                      <a:latin typeface="Symbol" pitchFamily="18" charset="2"/>
                    </a:rPr>
                    <a:t>f</a:t>
                  </a:r>
                  <a:endParaRPr lang="en-US"/>
                </a:p>
              </p:txBody>
            </p:sp>
          </p:grpSp>
          <p:sp>
            <p:nvSpPr>
              <p:cNvPr id="127019" name="Rectangle 36"/>
              <p:cNvSpPr>
                <a:spLocks noChangeArrowheads="1"/>
              </p:cNvSpPr>
              <p:nvPr/>
            </p:nvSpPr>
            <p:spPr bwMode="auto">
              <a:xfrm>
                <a:off x="3807" y="1769"/>
                <a:ext cx="9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i="1">
                    <a:solidFill>
                      <a:srgbClr val="000000"/>
                    </a:solidFill>
                  </a:rPr>
                  <a:t>c</a:t>
                </a:r>
                <a:endParaRPr lang="en-US"/>
              </a:p>
            </p:txBody>
          </p:sp>
        </p:grpSp>
        <p:grpSp>
          <p:nvGrpSpPr>
            <p:cNvPr id="13" name="Group 50"/>
            <p:cNvGrpSpPr>
              <a:grpSpLocks/>
            </p:cNvGrpSpPr>
            <p:nvPr/>
          </p:nvGrpSpPr>
          <p:grpSpPr bwMode="auto">
            <a:xfrm>
              <a:off x="5016500" y="3990975"/>
              <a:ext cx="3152775" cy="758825"/>
              <a:chOff x="3160" y="2514"/>
              <a:chExt cx="1986" cy="478"/>
            </a:xfrm>
          </p:grpSpPr>
          <p:sp>
            <p:nvSpPr>
              <p:cNvPr id="127012" name="Rectangle 37"/>
              <p:cNvSpPr>
                <a:spLocks noChangeArrowheads="1"/>
              </p:cNvSpPr>
              <p:nvPr/>
            </p:nvSpPr>
            <p:spPr bwMode="auto">
              <a:xfrm>
                <a:off x="4696" y="2550"/>
                <a:ext cx="450"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27013" name="Group 48"/>
              <p:cNvGrpSpPr>
                <a:grpSpLocks/>
              </p:cNvGrpSpPr>
              <p:nvPr/>
            </p:nvGrpSpPr>
            <p:grpSpPr bwMode="auto">
              <a:xfrm>
                <a:off x="3160" y="2514"/>
                <a:ext cx="1817" cy="478"/>
                <a:chOff x="3160" y="2514"/>
                <a:chExt cx="1817" cy="478"/>
              </a:xfrm>
            </p:grpSpPr>
            <p:grpSp>
              <p:nvGrpSpPr>
                <p:cNvPr id="127014" name="Group 43"/>
                <p:cNvGrpSpPr>
                  <a:grpSpLocks/>
                </p:cNvGrpSpPr>
                <p:nvPr/>
              </p:nvGrpSpPr>
              <p:grpSpPr bwMode="auto">
                <a:xfrm>
                  <a:off x="3160" y="2514"/>
                  <a:ext cx="1723" cy="419"/>
                  <a:chOff x="3160" y="2514"/>
                  <a:chExt cx="1723" cy="419"/>
                </a:xfrm>
              </p:grpSpPr>
              <p:sp>
                <p:nvSpPr>
                  <p:cNvPr id="127016" name="Freeform 10"/>
                  <p:cNvSpPr>
                    <a:spLocks/>
                  </p:cNvSpPr>
                  <p:nvPr/>
                </p:nvSpPr>
                <p:spPr bwMode="auto">
                  <a:xfrm>
                    <a:off x="3160" y="2514"/>
                    <a:ext cx="1723" cy="123"/>
                  </a:xfrm>
                  <a:custGeom>
                    <a:avLst/>
                    <a:gdLst>
                      <a:gd name="T0" fmla="*/ 0 w 3446"/>
                      <a:gd name="T1" fmla="*/ 1 h 245"/>
                      <a:gd name="T2" fmla="*/ 1 w 3446"/>
                      <a:gd name="T3" fmla="*/ 1 h 245"/>
                      <a:gd name="T4" fmla="*/ 1 w 3446"/>
                      <a:gd name="T5" fmla="*/ 1 h 245"/>
                      <a:gd name="T6" fmla="*/ 1 w 3446"/>
                      <a:gd name="T7" fmla="*/ 1 h 245"/>
                      <a:gd name="T8" fmla="*/ 1 w 3446"/>
                      <a:gd name="T9" fmla="*/ 1 h 245"/>
                      <a:gd name="T10" fmla="*/ 1 w 3446"/>
                      <a:gd name="T11" fmla="*/ 1 h 245"/>
                      <a:gd name="T12" fmla="*/ 1 w 3446"/>
                      <a:gd name="T13" fmla="*/ 0 h 245"/>
                      <a:gd name="T14" fmla="*/ 1 w 3446"/>
                      <a:gd name="T15" fmla="*/ 1 h 245"/>
                      <a:gd name="T16" fmla="*/ 1 w 3446"/>
                      <a:gd name="T17" fmla="*/ 1 h 245"/>
                      <a:gd name="T18" fmla="*/ 1 w 3446"/>
                      <a:gd name="T19" fmla="*/ 0 h 245"/>
                      <a:gd name="T20" fmla="*/ 0 w 3446"/>
                      <a:gd name="T21" fmla="*/ 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46"/>
                      <a:gd name="T34" fmla="*/ 0 h 245"/>
                      <a:gd name="T35" fmla="*/ 3446 w 3446"/>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46" h="245">
                        <a:moveTo>
                          <a:pt x="0" y="122"/>
                        </a:moveTo>
                        <a:lnTo>
                          <a:pt x="690" y="245"/>
                        </a:lnTo>
                        <a:lnTo>
                          <a:pt x="690" y="184"/>
                        </a:lnTo>
                        <a:lnTo>
                          <a:pt x="2756" y="184"/>
                        </a:lnTo>
                        <a:lnTo>
                          <a:pt x="2756" y="245"/>
                        </a:lnTo>
                        <a:lnTo>
                          <a:pt x="3446" y="122"/>
                        </a:lnTo>
                        <a:lnTo>
                          <a:pt x="2756" y="0"/>
                        </a:lnTo>
                        <a:lnTo>
                          <a:pt x="2756" y="61"/>
                        </a:lnTo>
                        <a:lnTo>
                          <a:pt x="690" y="61"/>
                        </a:lnTo>
                        <a:lnTo>
                          <a:pt x="690" y="0"/>
                        </a:lnTo>
                        <a:lnTo>
                          <a:pt x="0" y="122"/>
                        </a:lnTo>
                        <a:close/>
                      </a:path>
                    </a:pathLst>
                  </a:custGeom>
                  <a:solidFill>
                    <a:srgbClr val="0070C0"/>
                  </a:solidFill>
                  <a:ln w="17463">
                    <a:solidFill>
                      <a:schemeClr val="accent1"/>
                    </a:solidFill>
                    <a:round/>
                    <a:headEnd/>
                    <a:tailEnd/>
                  </a:ln>
                </p:spPr>
                <p:txBody>
                  <a:bodyPr/>
                  <a:lstStyle/>
                  <a:p>
                    <a:endParaRPr lang="en-US"/>
                  </a:p>
                </p:txBody>
              </p:sp>
              <p:sp>
                <p:nvSpPr>
                  <p:cNvPr id="127017" name="Rectangle 38"/>
                  <p:cNvSpPr>
                    <a:spLocks noChangeArrowheads="1"/>
                  </p:cNvSpPr>
                  <p:nvPr/>
                </p:nvSpPr>
                <p:spPr bwMode="auto">
                  <a:xfrm>
                    <a:off x="4696" y="2549"/>
                    <a:ext cx="16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000" i="1">
                        <a:solidFill>
                          <a:srgbClr val="000000"/>
                        </a:solidFill>
                        <a:latin typeface="Symbol" pitchFamily="18" charset="2"/>
                      </a:rPr>
                      <a:t>f</a:t>
                    </a:r>
                    <a:endParaRPr lang="en-US"/>
                  </a:p>
                </p:txBody>
              </p:sp>
            </p:grpSp>
            <p:sp>
              <p:nvSpPr>
                <p:cNvPr id="127015" name="Rectangle 39"/>
                <p:cNvSpPr>
                  <a:spLocks noChangeArrowheads="1"/>
                </p:cNvSpPr>
                <p:nvPr/>
              </p:nvSpPr>
              <p:spPr bwMode="auto">
                <a:xfrm>
                  <a:off x="4863" y="2727"/>
                  <a:ext cx="114" cy="2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2700" i="1" dirty="0">
                      <a:solidFill>
                        <a:srgbClr val="000000"/>
                      </a:solidFill>
                    </a:rPr>
                    <a:t>a</a:t>
                  </a:r>
                  <a:endParaRPr lang="en-US" dirty="0"/>
                </a:p>
              </p:txBody>
            </p:sp>
          </p:grpSp>
        </p:grpSp>
        <p:sp>
          <p:nvSpPr>
            <p:cNvPr id="71" name="Rectangle 23"/>
            <p:cNvSpPr>
              <a:spLocks noChangeArrowheads="1"/>
            </p:cNvSpPr>
            <p:nvPr/>
          </p:nvSpPr>
          <p:spPr bwMode="auto">
            <a:xfrm rot="5400000">
              <a:off x="7436048" y="6049870"/>
              <a:ext cx="615553" cy="29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a:spAutoFit/>
            </a:bodyPr>
            <a:lstStyle/>
            <a:p>
              <a:r>
                <a:rPr lang="en-US" sz="4000" i="1" dirty="0" err="1">
                  <a:solidFill>
                    <a:srgbClr val="000000"/>
                  </a:solidFill>
                </a:rPr>
                <a:t>i</a:t>
              </a:r>
              <a:r>
                <a:rPr lang="en-US" sz="4000" i="1" baseline="-25000" dirty="0" err="1">
                  <a:solidFill>
                    <a:srgbClr val="000000"/>
                  </a:solidFill>
                </a:rPr>
                <a:t>b</a:t>
              </a:r>
              <a:endParaRPr lang="en-US" dirty="0"/>
            </a:p>
          </p:txBody>
        </p:sp>
        <p:sp>
          <p:nvSpPr>
            <p:cNvPr id="72" name="Rectangle 23"/>
            <p:cNvSpPr>
              <a:spLocks noChangeArrowheads="1"/>
            </p:cNvSpPr>
            <p:nvPr/>
          </p:nvSpPr>
          <p:spPr bwMode="auto">
            <a:xfrm rot="5400000">
              <a:off x="3734581" y="4149448"/>
              <a:ext cx="615553" cy="25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a:spAutoFit/>
            </a:bodyPr>
            <a:lstStyle/>
            <a:p>
              <a:r>
                <a:rPr lang="en-US" sz="4000" i="1" dirty="0" err="1">
                  <a:solidFill>
                    <a:srgbClr val="000000"/>
                  </a:solidFill>
                </a:rPr>
                <a:t>i</a:t>
              </a:r>
              <a:r>
                <a:rPr lang="en-US" sz="4000" i="1" baseline="-25000" dirty="0" err="1">
                  <a:solidFill>
                    <a:srgbClr val="000000"/>
                  </a:solidFill>
                </a:rPr>
                <a:t>c</a:t>
              </a:r>
              <a:endParaRPr lang="en-US" dirty="0"/>
            </a:p>
          </p:txBody>
        </p:sp>
      </p:grpSp>
    </p:spTree>
    <p:extLst>
      <p:ext uri="{BB962C8B-B14F-4D97-AF65-F5344CB8AC3E}">
        <p14:creationId xmlns:p14="http://schemas.microsoft.com/office/powerpoint/2010/main" val="30601684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855573" cy="1325563"/>
          </a:xfrm>
        </p:spPr>
        <p:txBody>
          <a:bodyPr/>
          <a:lstStyle/>
          <a:p>
            <a:r>
              <a:rPr lang="en-US" dirty="0" smtClean="0"/>
              <a:t>Step 1</a:t>
            </a:r>
            <a:endParaRPr lang="en-US" dirty="0"/>
          </a:p>
        </p:txBody>
      </p:sp>
      <p:sp>
        <p:nvSpPr>
          <p:cNvPr id="12697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El-Sharkawi@University of Washington</a:t>
            </a:r>
          </a:p>
        </p:txBody>
      </p:sp>
      <p:sp>
        <p:nvSpPr>
          <p:cNvPr id="12697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87B27ED-7781-411C-A075-F1C70645BFC0}" type="slidenum">
              <a:rPr lang="en-US" sz="1400"/>
              <a:pPr/>
              <a:t>11</a:t>
            </a:fld>
            <a:endParaRPr lang="en-US" sz="1400"/>
          </a:p>
        </p:txBody>
      </p:sp>
      <p:pic>
        <p:nvPicPr>
          <p:cNvPr id="62" name="Picture 61"/>
          <p:cNvPicPr>
            <a:picLocks noChangeAspect="1"/>
          </p:cNvPicPr>
          <p:nvPr/>
        </p:nvPicPr>
        <p:blipFill rotWithShape="1">
          <a:blip r:embed="rId3"/>
          <a:srcRect t="4690" r="53683" b="16440"/>
          <a:stretch/>
        </p:blipFill>
        <p:spPr>
          <a:xfrm>
            <a:off x="5613395" y="2254863"/>
            <a:ext cx="5740405" cy="3204594"/>
          </a:xfrm>
          <a:prstGeom prst="rect">
            <a:avLst/>
          </a:prstGeom>
        </p:spPr>
      </p:pic>
      <p:grpSp>
        <p:nvGrpSpPr>
          <p:cNvPr id="6" name="Group 5"/>
          <p:cNvGrpSpPr/>
          <p:nvPr/>
        </p:nvGrpSpPr>
        <p:grpSpPr>
          <a:xfrm>
            <a:off x="3003242" y="1891514"/>
            <a:ext cx="1951037" cy="608013"/>
            <a:chOff x="3003242" y="1891514"/>
            <a:chExt cx="1951037" cy="608013"/>
          </a:xfrm>
        </p:grpSpPr>
        <p:grpSp>
          <p:nvGrpSpPr>
            <p:cNvPr id="127006" name="Group 55"/>
            <p:cNvGrpSpPr>
              <a:grpSpLocks/>
            </p:cNvGrpSpPr>
            <p:nvPr/>
          </p:nvGrpSpPr>
          <p:grpSpPr bwMode="auto">
            <a:xfrm>
              <a:off x="4258954" y="1891514"/>
              <a:ext cx="468313" cy="603250"/>
              <a:chOff x="4070" y="899"/>
              <a:chExt cx="295" cy="380"/>
            </a:xfrm>
          </p:grpSpPr>
          <p:sp>
            <p:nvSpPr>
              <p:cNvPr id="127007" name="Rectangle 56"/>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FF"/>
                  </a:solidFill>
                </a:endParaRPr>
              </a:p>
            </p:txBody>
          </p:sp>
          <p:sp>
            <p:nvSpPr>
              <p:cNvPr id="127008" name="Rectangle 57"/>
              <p:cNvSpPr>
                <a:spLocks noChangeArrowheads="1"/>
              </p:cNvSpPr>
              <p:nvPr/>
            </p:nvSpPr>
            <p:spPr bwMode="auto">
              <a:xfrm>
                <a:off x="4070" y="934"/>
                <a:ext cx="1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a:solidFill>
                      <a:srgbClr val="0000FF"/>
                    </a:solidFill>
                    <a:sym typeface="Symbol" pitchFamily="18" charset="2"/>
                  </a:rPr>
                  <a:t></a:t>
                </a:r>
                <a:endParaRPr lang="en-US">
                  <a:solidFill>
                    <a:srgbClr val="0000FF"/>
                  </a:solidFill>
                </a:endParaRPr>
              </a:p>
            </p:txBody>
          </p:sp>
          <p:sp>
            <p:nvSpPr>
              <p:cNvPr id="127009" name="Rectangle 58"/>
              <p:cNvSpPr>
                <a:spLocks noChangeArrowheads="1"/>
              </p:cNvSpPr>
              <p:nvPr/>
            </p:nvSpPr>
            <p:spPr bwMode="auto">
              <a:xfrm>
                <a:off x="4175" y="1085"/>
                <a:ext cx="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a:solidFill>
                      <a:srgbClr val="0000FF"/>
                    </a:solidFill>
                  </a:rPr>
                  <a:t>a</a:t>
                </a:r>
                <a:endParaRPr lang="en-US">
                  <a:solidFill>
                    <a:srgbClr val="0000FF"/>
                  </a:solidFill>
                </a:endParaRPr>
              </a:p>
            </p:txBody>
          </p:sp>
        </p:grpSp>
        <p:cxnSp>
          <p:nvCxnSpPr>
            <p:cNvPr id="4" name="Straight Arrow Connector 3"/>
            <p:cNvCxnSpPr/>
            <p:nvPr/>
          </p:nvCxnSpPr>
          <p:spPr>
            <a:xfrm>
              <a:off x="3003242" y="2486828"/>
              <a:ext cx="1951037" cy="12699"/>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769083" y="2486828"/>
            <a:ext cx="1096171" cy="1739901"/>
            <a:chOff x="2769083" y="2486828"/>
            <a:chExt cx="1096171" cy="1739901"/>
          </a:xfrm>
        </p:grpSpPr>
        <p:grpSp>
          <p:nvGrpSpPr>
            <p:cNvPr id="126999" name="Group 113"/>
            <p:cNvGrpSpPr>
              <a:grpSpLocks/>
            </p:cNvGrpSpPr>
            <p:nvPr/>
          </p:nvGrpSpPr>
          <p:grpSpPr bwMode="auto">
            <a:xfrm>
              <a:off x="2769083" y="3165894"/>
              <a:ext cx="468313" cy="608013"/>
              <a:chOff x="4070" y="899"/>
              <a:chExt cx="295" cy="383"/>
            </a:xfrm>
          </p:grpSpPr>
          <p:sp>
            <p:nvSpPr>
              <p:cNvPr id="127000" name="Rectangle 114"/>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0000"/>
                  </a:solidFill>
                </a:endParaRPr>
              </a:p>
            </p:txBody>
          </p:sp>
          <p:sp>
            <p:nvSpPr>
              <p:cNvPr id="127001" name="Rectangle 115"/>
              <p:cNvSpPr>
                <a:spLocks noChangeArrowheads="1"/>
              </p:cNvSpPr>
              <p:nvPr/>
            </p:nvSpPr>
            <p:spPr bwMode="auto">
              <a:xfrm>
                <a:off x="4070" y="934"/>
                <a:ext cx="20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dirty="0" smtClean="0">
                    <a:solidFill>
                      <a:srgbClr val="FF0000"/>
                    </a:solidFill>
                    <a:sym typeface="Symbol" pitchFamily="18" charset="2"/>
                  </a:rPr>
                  <a:t>-</a:t>
                </a:r>
                <a:endParaRPr lang="en-US" dirty="0">
                  <a:solidFill>
                    <a:srgbClr val="FF0000"/>
                  </a:solidFill>
                </a:endParaRPr>
              </a:p>
            </p:txBody>
          </p:sp>
          <p:sp>
            <p:nvSpPr>
              <p:cNvPr id="127002" name="Rectangle 116"/>
              <p:cNvSpPr>
                <a:spLocks noChangeArrowheads="1"/>
              </p:cNvSpPr>
              <p:nvPr/>
            </p:nvSpPr>
            <p:spPr bwMode="auto">
              <a:xfrm>
                <a:off x="4249" y="1088"/>
                <a:ext cx="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FF0000"/>
                    </a:solidFill>
                  </a:rPr>
                  <a:t>c</a:t>
                </a:r>
                <a:endParaRPr lang="en-US" dirty="0">
                  <a:solidFill>
                    <a:srgbClr val="FF0000"/>
                  </a:solidFill>
                </a:endParaRPr>
              </a:p>
            </p:txBody>
          </p:sp>
        </p:grpSp>
        <p:cxnSp>
          <p:nvCxnSpPr>
            <p:cNvPr id="32" name="Straight Arrow Connector 31"/>
            <p:cNvCxnSpPr/>
            <p:nvPr/>
          </p:nvCxnSpPr>
          <p:spPr>
            <a:xfrm rot="10800000" flipH="1" flipV="1">
              <a:off x="3003242" y="2486828"/>
              <a:ext cx="862012" cy="17399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008802" y="2474091"/>
            <a:ext cx="2828121" cy="1752638"/>
            <a:chOff x="3008802" y="2474091"/>
            <a:chExt cx="2828121" cy="1752638"/>
          </a:xfrm>
        </p:grpSpPr>
        <p:cxnSp>
          <p:nvCxnSpPr>
            <p:cNvPr id="22" name="Straight Arrow Connector 21"/>
            <p:cNvCxnSpPr/>
            <p:nvPr/>
          </p:nvCxnSpPr>
          <p:spPr>
            <a:xfrm>
              <a:off x="3008802" y="2474091"/>
              <a:ext cx="2828121" cy="17526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55"/>
            <p:cNvGrpSpPr>
              <a:grpSpLocks/>
            </p:cNvGrpSpPr>
            <p:nvPr/>
          </p:nvGrpSpPr>
          <p:grpSpPr bwMode="auto">
            <a:xfrm>
              <a:off x="4727267" y="2900564"/>
              <a:ext cx="468313" cy="603250"/>
              <a:chOff x="4070" y="899"/>
              <a:chExt cx="295" cy="380"/>
            </a:xfrm>
            <a:noFill/>
          </p:grpSpPr>
          <p:sp>
            <p:nvSpPr>
              <p:cNvPr id="25" name="Rectangle 56"/>
              <p:cNvSpPr>
                <a:spLocks noChangeArrowheads="1"/>
              </p:cNvSpPr>
              <p:nvPr/>
            </p:nvSpPr>
            <p:spPr bwMode="auto">
              <a:xfrm>
                <a:off x="4070" y="899"/>
                <a:ext cx="295" cy="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57"/>
              <p:cNvSpPr>
                <a:spLocks noChangeArrowheads="1"/>
              </p:cNvSpPr>
              <p:nvPr/>
            </p:nvSpPr>
            <p:spPr bwMode="auto">
              <a:xfrm>
                <a:off x="4070" y="934"/>
                <a:ext cx="125"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a:sym typeface="Symbol" pitchFamily="18" charset="2"/>
                  </a:rPr>
                  <a:t></a:t>
                </a:r>
                <a:endParaRPr lang="en-US"/>
              </a:p>
            </p:txBody>
          </p:sp>
          <p:sp>
            <p:nvSpPr>
              <p:cNvPr id="27" name="Rectangle 58"/>
              <p:cNvSpPr>
                <a:spLocks noChangeArrowheads="1"/>
              </p:cNvSpPr>
              <p:nvPr/>
            </p:nvSpPr>
            <p:spPr bwMode="auto">
              <a:xfrm>
                <a:off x="4175" y="1085"/>
                <a:ext cx="83" cy="1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t>g</a:t>
                </a:r>
                <a:endParaRPr lang="en-US" dirty="0"/>
              </a:p>
            </p:txBody>
          </p:sp>
        </p:grpSp>
      </p:grpSp>
      <p:grpSp>
        <p:nvGrpSpPr>
          <p:cNvPr id="5" name="Group 4"/>
          <p:cNvGrpSpPr/>
          <p:nvPr/>
        </p:nvGrpSpPr>
        <p:grpSpPr>
          <a:xfrm>
            <a:off x="6380550" y="365125"/>
            <a:ext cx="1680346" cy="2134402"/>
            <a:chOff x="3385924" y="41116"/>
            <a:chExt cx="2835276" cy="3530600"/>
          </a:xfrm>
        </p:grpSpPr>
        <p:grpSp>
          <p:nvGrpSpPr>
            <p:cNvPr id="28" name="Group 55"/>
            <p:cNvGrpSpPr>
              <a:grpSpLocks/>
            </p:cNvGrpSpPr>
            <p:nvPr/>
          </p:nvGrpSpPr>
          <p:grpSpPr bwMode="auto">
            <a:xfrm>
              <a:off x="5525875" y="1171419"/>
              <a:ext cx="468313" cy="663577"/>
              <a:chOff x="4070" y="881"/>
              <a:chExt cx="295" cy="418"/>
            </a:xfrm>
          </p:grpSpPr>
          <p:sp>
            <p:nvSpPr>
              <p:cNvPr id="29" name="Rectangle 56"/>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solidFill>
                    <a:srgbClr val="0000FF"/>
                  </a:solidFill>
                </a:endParaRPr>
              </a:p>
            </p:txBody>
          </p:sp>
          <p:sp>
            <p:nvSpPr>
              <p:cNvPr id="30" name="Rectangle 57"/>
              <p:cNvSpPr>
                <a:spLocks noChangeArrowheads="1"/>
              </p:cNvSpPr>
              <p:nvPr/>
            </p:nvSpPr>
            <p:spPr bwMode="auto">
              <a:xfrm>
                <a:off x="4070" y="881"/>
                <a:ext cx="141"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0000FF"/>
                    </a:solidFill>
                    <a:sym typeface="Symbol" pitchFamily="18" charset="2"/>
                  </a:rPr>
                  <a:t></a:t>
                </a:r>
                <a:endParaRPr lang="en-US" sz="1400" dirty="0">
                  <a:solidFill>
                    <a:srgbClr val="0000FF"/>
                  </a:solidFill>
                </a:endParaRPr>
              </a:p>
            </p:txBody>
          </p:sp>
          <p:sp>
            <p:nvSpPr>
              <p:cNvPr id="31" name="Rectangle 58"/>
              <p:cNvSpPr>
                <a:spLocks noChangeArrowheads="1"/>
              </p:cNvSpPr>
              <p:nvPr/>
            </p:nvSpPr>
            <p:spPr bwMode="auto">
              <a:xfrm>
                <a:off x="4176" y="1042"/>
                <a:ext cx="112"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i="1" dirty="0">
                    <a:solidFill>
                      <a:srgbClr val="0000FF"/>
                    </a:solidFill>
                  </a:rPr>
                  <a:t>a</a:t>
                </a:r>
                <a:endParaRPr lang="en-US" sz="1400" dirty="0">
                  <a:solidFill>
                    <a:srgbClr val="0000FF"/>
                  </a:solidFill>
                </a:endParaRPr>
              </a:p>
            </p:txBody>
          </p:sp>
        </p:grpSp>
        <p:grpSp>
          <p:nvGrpSpPr>
            <p:cNvPr id="33" name="Group 113"/>
            <p:cNvGrpSpPr>
              <a:grpSpLocks/>
            </p:cNvGrpSpPr>
            <p:nvPr/>
          </p:nvGrpSpPr>
          <p:grpSpPr bwMode="auto">
            <a:xfrm>
              <a:off x="3879638" y="396721"/>
              <a:ext cx="468313" cy="703265"/>
              <a:chOff x="4070" y="899"/>
              <a:chExt cx="295" cy="443"/>
            </a:xfrm>
          </p:grpSpPr>
          <p:sp>
            <p:nvSpPr>
              <p:cNvPr id="35" name="Rectangle 114"/>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solidFill>
                    <a:srgbClr val="FF0000"/>
                  </a:solidFill>
                </a:endParaRPr>
              </a:p>
            </p:txBody>
          </p:sp>
          <p:sp>
            <p:nvSpPr>
              <p:cNvPr id="36" name="Rectangle 115"/>
              <p:cNvSpPr>
                <a:spLocks noChangeArrowheads="1"/>
              </p:cNvSpPr>
              <p:nvPr/>
            </p:nvSpPr>
            <p:spPr bwMode="auto">
              <a:xfrm>
                <a:off x="4070" y="934"/>
                <a:ext cx="141"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FF0000"/>
                    </a:solidFill>
                    <a:sym typeface="Symbol" pitchFamily="18" charset="2"/>
                  </a:rPr>
                  <a:t></a:t>
                </a:r>
                <a:endParaRPr lang="en-US" sz="1400" dirty="0">
                  <a:solidFill>
                    <a:srgbClr val="FF0000"/>
                  </a:solidFill>
                </a:endParaRPr>
              </a:p>
            </p:txBody>
          </p:sp>
          <p:sp>
            <p:nvSpPr>
              <p:cNvPr id="37" name="Rectangle 116"/>
              <p:cNvSpPr>
                <a:spLocks noChangeArrowheads="1"/>
              </p:cNvSpPr>
              <p:nvPr/>
            </p:nvSpPr>
            <p:spPr bwMode="auto">
              <a:xfrm>
                <a:off x="4175" y="1085"/>
                <a:ext cx="9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i="1">
                    <a:solidFill>
                      <a:srgbClr val="FF0000"/>
                    </a:solidFill>
                  </a:rPr>
                  <a:t>c</a:t>
                </a:r>
                <a:endParaRPr lang="en-US" sz="1400">
                  <a:solidFill>
                    <a:srgbClr val="FF0000"/>
                  </a:solidFill>
                </a:endParaRPr>
              </a:p>
            </p:txBody>
          </p:sp>
        </p:grpSp>
        <p:grpSp>
          <p:nvGrpSpPr>
            <p:cNvPr id="38" name="Group 117"/>
            <p:cNvGrpSpPr>
              <a:grpSpLocks/>
            </p:cNvGrpSpPr>
            <p:nvPr/>
          </p:nvGrpSpPr>
          <p:grpSpPr bwMode="auto">
            <a:xfrm>
              <a:off x="3955836" y="2585883"/>
              <a:ext cx="468313" cy="682627"/>
              <a:chOff x="4070" y="934"/>
              <a:chExt cx="295" cy="430"/>
            </a:xfrm>
          </p:grpSpPr>
          <p:sp>
            <p:nvSpPr>
              <p:cNvPr id="39" name="Rectangle 118"/>
              <p:cNvSpPr>
                <a:spLocks noChangeArrowheads="1"/>
              </p:cNvSpPr>
              <p:nvPr/>
            </p:nvSpPr>
            <p:spPr bwMode="auto">
              <a:xfrm>
                <a:off x="4070" y="94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solidFill>
                    <a:srgbClr val="008000"/>
                  </a:solidFill>
                </a:endParaRPr>
              </a:p>
            </p:txBody>
          </p:sp>
          <p:sp>
            <p:nvSpPr>
              <p:cNvPr id="40" name="Rectangle 119"/>
              <p:cNvSpPr>
                <a:spLocks noChangeArrowheads="1"/>
              </p:cNvSpPr>
              <p:nvPr/>
            </p:nvSpPr>
            <p:spPr bwMode="auto">
              <a:xfrm>
                <a:off x="4070" y="934"/>
                <a:ext cx="141"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a:solidFill>
                      <a:srgbClr val="008000"/>
                    </a:solidFill>
                    <a:sym typeface="Symbol" pitchFamily="18" charset="2"/>
                  </a:rPr>
                  <a:t></a:t>
                </a:r>
                <a:endParaRPr lang="en-US" sz="1400">
                  <a:solidFill>
                    <a:srgbClr val="008000"/>
                  </a:solidFill>
                </a:endParaRPr>
              </a:p>
            </p:txBody>
          </p:sp>
          <p:sp>
            <p:nvSpPr>
              <p:cNvPr id="41" name="Rectangle 120"/>
              <p:cNvSpPr>
                <a:spLocks noChangeArrowheads="1"/>
              </p:cNvSpPr>
              <p:nvPr/>
            </p:nvSpPr>
            <p:spPr bwMode="auto">
              <a:xfrm>
                <a:off x="4172" y="1107"/>
                <a:ext cx="112"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i="1" dirty="0">
                    <a:solidFill>
                      <a:srgbClr val="008000"/>
                    </a:solidFill>
                  </a:rPr>
                  <a:t>b</a:t>
                </a:r>
                <a:endParaRPr lang="en-US" sz="1400" dirty="0">
                  <a:solidFill>
                    <a:srgbClr val="008000"/>
                  </a:solidFill>
                </a:endParaRPr>
              </a:p>
            </p:txBody>
          </p:sp>
        </p:grpSp>
        <p:cxnSp>
          <p:nvCxnSpPr>
            <p:cNvPr id="42" name="Straight Arrow Connector 41"/>
            <p:cNvCxnSpPr/>
            <p:nvPr/>
          </p:nvCxnSpPr>
          <p:spPr>
            <a:xfrm>
              <a:off x="4270162" y="1795303"/>
              <a:ext cx="1951038" cy="12699"/>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3392275" y="41116"/>
              <a:ext cx="862012" cy="17399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385924" y="1781019"/>
              <a:ext cx="884239" cy="1790697"/>
            </a:xfrm>
            <a:prstGeom prst="straightConnector1">
              <a:avLst/>
            </a:prstGeom>
            <a:ln w="5715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Oval 2"/>
          <p:cNvSpPr/>
          <p:nvPr/>
        </p:nvSpPr>
        <p:spPr>
          <a:xfrm>
            <a:off x="2957389" y="2446640"/>
            <a:ext cx="90616" cy="90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4047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855573" cy="1325563"/>
          </a:xfrm>
        </p:spPr>
        <p:txBody>
          <a:bodyPr/>
          <a:lstStyle/>
          <a:p>
            <a:r>
              <a:rPr lang="en-US" dirty="0" smtClean="0"/>
              <a:t>Step 2</a:t>
            </a:r>
            <a:endParaRPr lang="en-US" dirty="0"/>
          </a:p>
        </p:txBody>
      </p:sp>
      <p:sp>
        <p:nvSpPr>
          <p:cNvPr id="12697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El-Sharkawi@University of Washington</a:t>
            </a:r>
          </a:p>
        </p:txBody>
      </p:sp>
      <p:sp>
        <p:nvSpPr>
          <p:cNvPr id="12697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87B27ED-7781-411C-A075-F1C70645BFC0}" type="slidenum">
              <a:rPr lang="en-US" sz="1400"/>
              <a:pPr/>
              <a:t>12</a:t>
            </a:fld>
            <a:endParaRPr lang="en-US" sz="1400"/>
          </a:p>
        </p:txBody>
      </p:sp>
      <p:pic>
        <p:nvPicPr>
          <p:cNvPr id="62" name="Picture 61"/>
          <p:cNvPicPr>
            <a:picLocks noChangeAspect="1"/>
          </p:cNvPicPr>
          <p:nvPr/>
        </p:nvPicPr>
        <p:blipFill rotWithShape="1">
          <a:blip r:embed="rId3"/>
          <a:srcRect t="4690" r="53683" b="16440"/>
          <a:stretch/>
        </p:blipFill>
        <p:spPr>
          <a:xfrm>
            <a:off x="5613395" y="2254863"/>
            <a:ext cx="5740405" cy="3204594"/>
          </a:xfrm>
          <a:prstGeom prst="rect">
            <a:avLst/>
          </a:prstGeom>
        </p:spPr>
      </p:pic>
      <p:grpSp>
        <p:nvGrpSpPr>
          <p:cNvPr id="5" name="Group 4"/>
          <p:cNvGrpSpPr/>
          <p:nvPr/>
        </p:nvGrpSpPr>
        <p:grpSpPr>
          <a:xfrm>
            <a:off x="6380550" y="365125"/>
            <a:ext cx="1680346" cy="2134402"/>
            <a:chOff x="3385924" y="41116"/>
            <a:chExt cx="2835276" cy="3530600"/>
          </a:xfrm>
        </p:grpSpPr>
        <p:grpSp>
          <p:nvGrpSpPr>
            <p:cNvPr id="28" name="Group 55"/>
            <p:cNvGrpSpPr>
              <a:grpSpLocks/>
            </p:cNvGrpSpPr>
            <p:nvPr/>
          </p:nvGrpSpPr>
          <p:grpSpPr bwMode="auto">
            <a:xfrm>
              <a:off x="5525875" y="1171419"/>
              <a:ext cx="468313" cy="663577"/>
              <a:chOff x="4070" y="881"/>
              <a:chExt cx="295" cy="418"/>
            </a:xfrm>
          </p:grpSpPr>
          <p:sp>
            <p:nvSpPr>
              <p:cNvPr id="29" name="Rectangle 56"/>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solidFill>
                    <a:srgbClr val="0000FF"/>
                  </a:solidFill>
                </a:endParaRPr>
              </a:p>
            </p:txBody>
          </p:sp>
          <p:sp>
            <p:nvSpPr>
              <p:cNvPr id="30" name="Rectangle 57"/>
              <p:cNvSpPr>
                <a:spLocks noChangeArrowheads="1"/>
              </p:cNvSpPr>
              <p:nvPr/>
            </p:nvSpPr>
            <p:spPr bwMode="auto">
              <a:xfrm>
                <a:off x="4070" y="881"/>
                <a:ext cx="141"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0000FF"/>
                    </a:solidFill>
                    <a:sym typeface="Symbol" pitchFamily="18" charset="2"/>
                  </a:rPr>
                  <a:t></a:t>
                </a:r>
                <a:endParaRPr lang="en-US" sz="1400" dirty="0">
                  <a:solidFill>
                    <a:srgbClr val="0000FF"/>
                  </a:solidFill>
                </a:endParaRPr>
              </a:p>
            </p:txBody>
          </p:sp>
          <p:sp>
            <p:nvSpPr>
              <p:cNvPr id="31" name="Rectangle 58"/>
              <p:cNvSpPr>
                <a:spLocks noChangeArrowheads="1"/>
              </p:cNvSpPr>
              <p:nvPr/>
            </p:nvSpPr>
            <p:spPr bwMode="auto">
              <a:xfrm>
                <a:off x="4176" y="1042"/>
                <a:ext cx="112"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i="1" dirty="0">
                    <a:solidFill>
                      <a:srgbClr val="0000FF"/>
                    </a:solidFill>
                  </a:rPr>
                  <a:t>a</a:t>
                </a:r>
                <a:endParaRPr lang="en-US" sz="1400" dirty="0">
                  <a:solidFill>
                    <a:srgbClr val="0000FF"/>
                  </a:solidFill>
                </a:endParaRPr>
              </a:p>
            </p:txBody>
          </p:sp>
        </p:grpSp>
        <p:grpSp>
          <p:nvGrpSpPr>
            <p:cNvPr id="33" name="Group 113"/>
            <p:cNvGrpSpPr>
              <a:grpSpLocks/>
            </p:cNvGrpSpPr>
            <p:nvPr/>
          </p:nvGrpSpPr>
          <p:grpSpPr bwMode="auto">
            <a:xfrm>
              <a:off x="3879638" y="396721"/>
              <a:ext cx="468313" cy="703265"/>
              <a:chOff x="4070" y="899"/>
              <a:chExt cx="295" cy="443"/>
            </a:xfrm>
          </p:grpSpPr>
          <p:sp>
            <p:nvSpPr>
              <p:cNvPr id="35" name="Rectangle 114"/>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solidFill>
                    <a:srgbClr val="FF0000"/>
                  </a:solidFill>
                </a:endParaRPr>
              </a:p>
            </p:txBody>
          </p:sp>
          <p:sp>
            <p:nvSpPr>
              <p:cNvPr id="36" name="Rectangle 115"/>
              <p:cNvSpPr>
                <a:spLocks noChangeArrowheads="1"/>
              </p:cNvSpPr>
              <p:nvPr/>
            </p:nvSpPr>
            <p:spPr bwMode="auto">
              <a:xfrm>
                <a:off x="4070" y="934"/>
                <a:ext cx="141"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FF0000"/>
                    </a:solidFill>
                    <a:sym typeface="Symbol" pitchFamily="18" charset="2"/>
                  </a:rPr>
                  <a:t></a:t>
                </a:r>
                <a:endParaRPr lang="en-US" sz="1400" dirty="0">
                  <a:solidFill>
                    <a:srgbClr val="FF0000"/>
                  </a:solidFill>
                </a:endParaRPr>
              </a:p>
            </p:txBody>
          </p:sp>
          <p:sp>
            <p:nvSpPr>
              <p:cNvPr id="37" name="Rectangle 116"/>
              <p:cNvSpPr>
                <a:spLocks noChangeArrowheads="1"/>
              </p:cNvSpPr>
              <p:nvPr/>
            </p:nvSpPr>
            <p:spPr bwMode="auto">
              <a:xfrm>
                <a:off x="4175" y="1085"/>
                <a:ext cx="9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i="1">
                    <a:solidFill>
                      <a:srgbClr val="FF0000"/>
                    </a:solidFill>
                  </a:rPr>
                  <a:t>c</a:t>
                </a:r>
                <a:endParaRPr lang="en-US" sz="1400">
                  <a:solidFill>
                    <a:srgbClr val="FF0000"/>
                  </a:solidFill>
                </a:endParaRPr>
              </a:p>
            </p:txBody>
          </p:sp>
        </p:grpSp>
        <p:grpSp>
          <p:nvGrpSpPr>
            <p:cNvPr id="38" name="Group 117"/>
            <p:cNvGrpSpPr>
              <a:grpSpLocks/>
            </p:cNvGrpSpPr>
            <p:nvPr/>
          </p:nvGrpSpPr>
          <p:grpSpPr bwMode="auto">
            <a:xfrm>
              <a:off x="3955836" y="2585883"/>
              <a:ext cx="468313" cy="682627"/>
              <a:chOff x="4070" y="934"/>
              <a:chExt cx="295" cy="430"/>
            </a:xfrm>
          </p:grpSpPr>
          <p:sp>
            <p:nvSpPr>
              <p:cNvPr id="39" name="Rectangle 118"/>
              <p:cNvSpPr>
                <a:spLocks noChangeArrowheads="1"/>
              </p:cNvSpPr>
              <p:nvPr/>
            </p:nvSpPr>
            <p:spPr bwMode="auto">
              <a:xfrm>
                <a:off x="4070" y="94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solidFill>
                    <a:srgbClr val="008000"/>
                  </a:solidFill>
                </a:endParaRPr>
              </a:p>
            </p:txBody>
          </p:sp>
          <p:sp>
            <p:nvSpPr>
              <p:cNvPr id="40" name="Rectangle 119"/>
              <p:cNvSpPr>
                <a:spLocks noChangeArrowheads="1"/>
              </p:cNvSpPr>
              <p:nvPr/>
            </p:nvSpPr>
            <p:spPr bwMode="auto">
              <a:xfrm>
                <a:off x="4070" y="934"/>
                <a:ext cx="141"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a:solidFill>
                      <a:srgbClr val="008000"/>
                    </a:solidFill>
                    <a:sym typeface="Symbol" pitchFamily="18" charset="2"/>
                  </a:rPr>
                  <a:t></a:t>
                </a:r>
                <a:endParaRPr lang="en-US" sz="1400">
                  <a:solidFill>
                    <a:srgbClr val="008000"/>
                  </a:solidFill>
                </a:endParaRPr>
              </a:p>
            </p:txBody>
          </p:sp>
          <p:sp>
            <p:nvSpPr>
              <p:cNvPr id="41" name="Rectangle 120"/>
              <p:cNvSpPr>
                <a:spLocks noChangeArrowheads="1"/>
              </p:cNvSpPr>
              <p:nvPr/>
            </p:nvSpPr>
            <p:spPr bwMode="auto">
              <a:xfrm>
                <a:off x="4172" y="1107"/>
                <a:ext cx="112"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i="1" dirty="0">
                    <a:solidFill>
                      <a:srgbClr val="008000"/>
                    </a:solidFill>
                  </a:rPr>
                  <a:t>b</a:t>
                </a:r>
                <a:endParaRPr lang="en-US" sz="1400" dirty="0">
                  <a:solidFill>
                    <a:srgbClr val="008000"/>
                  </a:solidFill>
                </a:endParaRPr>
              </a:p>
            </p:txBody>
          </p:sp>
        </p:grpSp>
        <p:cxnSp>
          <p:nvCxnSpPr>
            <p:cNvPr id="42" name="Straight Arrow Connector 41"/>
            <p:cNvCxnSpPr/>
            <p:nvPr/>
          </p:nvCxnSpPr>
          <p:spPr>
            <a:xfrm>
              <a:off x="4270162" y="1795303"/>
              <a:ext cx="1951038" cy="12699"/>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3392275" y="41116"/>
              <a:ext cx="862012" cy="17399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385924" y="1781019"/>
              <a:ext cx="884239" cy="1790697"/>
            </a:xfrm>
            <a:prstGeom prst="straightConnector1">
              <a:avLst/>
            </a:prstGeom>
            <a:ln w="5715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2077630" y="2491291"/>
            <a:ext cx="921650" cy="1790697"/>
            <a:chOff x="2077630" y="2491291"/>
            <a:chExt cx="921650" cy="1790697"/>
          </a:xfrm>
        </p:grpSpPr>
        <p:grpSp>
          <p:nvGrpSpPr>
            <p:cNvPr id="53" name="Group 117"/>
            <p:cNvGrpSpPr>
              <a:grpSpLocks/>
            </p:cNvGrpSpPr>
            <p:nvPr/>
          </p:nvGrpSpPr>
          <p:grpSpPr bwMode="auto">
            <a:xfrm>
              <a:off x="2077630" y="2905626"/>
              <a:ext cx="468313" cy="603250"/>
              <a:chOff x="4070" y="899"/>
              <a:chExt cx="295" cy="380"/>
            </a:xfrm>
          </p:grpSpPr>
          <p:sp>
            <p:nvSpPr>
              <p:cNvPr id="54" name="Rectangle 118"/>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8000"/>
                  </a:solidFill>
                </a:endParaRPr>
              </a:p>
            </p:txBody>
          </p:sp>
          <p:sp>
            <p:nvSpPr>
              <p:cNvPr id="55" name="Rectangle 119"/>
              <p:cNvSpPr>
                <a:spLocks noChangeArrowheads="1"/>
              </p:cNvSpPr>
              <p:nvPr/>
            </p:nvSpPr>
            <p:spPr bwMode="auto">
              <a:xfrm>
                <a:off x="4070" y="934"/>
                <a:ext cx="1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a:solidFill>
                      <a:srgbClr val="008000"/>
                    </a:solidFill>
                    <a:sym typeface="Symbol" pitchFamily="18" charset="2"/>
                  </a:rPr>
                  <a:t></a:t>
                </a:r>
                <a:endParaRPr lang="en-US">
                  <a:solidFill>
                    <a:srgbClr val="008000"/>
                  </a:solidFill>
                </a:endParaRPr>
              </a:p>
            </p:txBody>
          </p:sp>
          <p:sp>
            <p:nvSpPr>
              <p:cNvPr id="56" name="Rectangle 120"/>
              <p:cNvSpPr>
                <a:spLocks noChangeArrowheads="1"/>
              </p:cNvSpPr>
              <p:nvPr/>
            </p:nvSpPr>
            <p:spPr bwMode="auto">
              <a:xfrm>
                <a:off x="4175" y="1085"/>
                <a:ext cx="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008000"/>
                    </a:solidFill>
                  </a:rPr>
                  <a:t>b</a:t>
                </a:r>
                <a:endParaRPr lang="en-US" dirty="0">
                  <a:solidFill>
                    <a:srgbClr val="008000"/>
                  </a:solidFill>
                </a:endParaRPr>
              </a:p>
            </p:txBody>
          </p:sp>
        </p:grpSp>
        <p:cxnSp>
          <p:nvCxnSpPr>
            <p:cNvPr id="59" name="Straight Arrow Connector 58"/>
            <p:cNvCxnSpPr/>
            <p:nvPr/>
          </p:nvCxnSpPr>
          <p:spPr>
            <a:xfrm flipH="1">
              <a:off x="2115041" y="2491291"/>
              <a:ext cx="884239" cy="1790697"/>
            </a:xfrm>
            <a:prstGeom prst="straightConnector1">
              <a:avLst/>
            </a:prstGeom>
            <a:ln w="5715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2989755" y="2491289"/>
            <a:ext cx="901979" cy="1739901"/>
            <a:chOff x="2989755" y="2491289"/>
            <a:chExt cx="901979" cy="1739901"/>
          </a:xfrm>
        </p:grpSpPr>
        <p:grpSp>
          <p:nvGrpSpPr>
            <p:cNvPr id="60" name="Group 113"/>
            <p:cNvGrpSpPr>
              <a:grpSpLocks/>
            </p:cNvGrpSpPr>
            <p:nvPr/>
          </p:nvGrpSpPr>
          <p:grpSpPr bwMode="auto">
            <a:xfrm>
              <a:off x="3423421" y="2753226"/>
              <a:ext cx="468313" cy="608013"/>
              <a:chOff x="4070" y="899"/>
              <a:chExt cx="295" cy="383"/>
            </a:xfrm>
          </p:grpSpPr>
          <p:sp>
            <p:nvSpPr>
              <p:cNvPr id="61" name="Rectangle 114"/>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0000"/>
                  </a:solidFill>
                </a:endParaRPr>
              </a:p>
            </p:txBody>
          </p:sp>
          <p:sp>
            <p:nvSpPr>
              <p:cNvPr id="63" name="Rectangle 115"/>
              <p:cNvSpPr>
                <a:spLocks noChangeArrowheads="1"/>
              </p:cNvSpPr>
              <p:nvPr/>
            </p:nvSpPr>
            <p:spPr bwMode="auto">
              <a:xfrm>
                <a:off x="4070" y="934"/>
                <a:ext cx="20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dirty="0" smtClean="0">
                    <a:solidFill>
                      <a:srgbClr val="FF0000"/>
                    </a:solidFill>
                    <a:sym typeface="Symbol" pitchFamily="18" charset="2"/>
                  </a:rPr>
                  <a:t>-</a:t>
                </a:r>
                <a:endParaRPr lang="en-US" dirty="0">
                  <a:solidFill>
                    <a:srgbClr val="FF0000"/>
                  </a:solidFill>
                </a:endParaRPr>
              </a:p>
            </p:txBody>
          </p:sp>
          <p:sp>
            <p:nvSpPr>
              <p:cNvPr id="64" name="Rectangle 116"/>
              <p:cNvSpPr>
                <a:spLocks noChangeArrowheads="1"/>
              </p:cNvSpPr>
              <p:nvPr/>
            </p:nvSpPr>
            <p:spPr bwMode="auto">
              <a:xfrm>
                <a:off x="4249" y="1088"/>
                <a:ext cx="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FF0000"/>
                    </a:solidFill>
                  </a:rPr>
                  <a:t>c</a:t>
                </a:r>
                <a:endParaRPr lang="en-US" dirty="0">
                  <a:solidFill>
                    <a:srgbClr val="FF0000"/>
                  </a:solidFill>
                </a:endParaRPr>
              </a:p>
            </p:txBody>
          </p:sp>
        </p:grpSp>
        <p:cxnSp>
          <p:nvCxnSpPr>
            <p:cNvPr id="65" name="Straight Arrow Connector 64"/>
            <p:cNvCxnSpPr/>
            <p:nvPr/>
          </p:nvCxnSpPr>
          <p:spPr>
            <a:xfrm rot="10800000" flipH="1" flipV="1">
              <a:off x="2989755" y="2491289"/>
              <a:ext cx="862012" cy="17399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2983300" y="2503552"/>
            <a:ext cx="629549" cy="3482625"/>
            <a:chOff x="2983300" y="2503552"/>
            <a:chExt cx="629549" cy="3482625"/>
          </a:xfrm>
        </p:grpSpPr>
        <p:grpSp>
          <p:nvGrpSpPr>
            <p:cNvPr id="24" name="Group 55"/>
            <p:cNvGrpSpPr>
              <a:grpSpLocks/>
            </p:cNvGrpSpPr>
            <p:nvPr/>
          </p:nvGrpSpPr>
          <p:grpSpPr bwMode="auto">
            <a:xfrm>
              <a:off x="3144536" y="4615197"/>
              <a:ext cx="468313" cy="603250"/>
              <a:chOff x="4070" y="899"/>
              <a:chExt cx="295" cy="380"/>
            </a:xfrm>
            <a:noFill/>
          </p:grpSpPr>
          <p:sp>
            <p:nvSpPr>
              <p:cNvPr id="25" name="Rectangle 56"/>
              <p:cNvSpPr>
                <a:spLocks noChangeArrowheads="1"/>
              </p:cNvSpPr>
              <p:nvPr/>
            </p:nvSpPr>
            <p:spPr bwMode="auto">
              <a:xfrm>
                <a:off x="4070" y="899"/>
                <a:ext cx="295" cy="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57"/>
              <p:cNvSpPr>
                <a:spLocks noChangeArrowheads="1"/>
              </p:cNvSpPr>
              <p:nvPr/>
            </p:nvSpPr>
            <p:spPr bwMode="auto">
              <a:xfrm>
                <a:off x="4070" y="934"/>
                <a:ext cx="125"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dirty="0">
                    <a:sym typeface="Symbol" pitchFamily="18" charset="2"/>
                  </a:rPr>
                  <a:t></a:t>
                </a:r>
                <a:endParaRPr lang="en-US" dirty="0"/>
              </a:p>
            </p:txBody>
          </p:sp>
          <p:sp>
            <p:nvSpPr>
              <p:cNvPr id="27" name="Rectangle 58"/>
              <p:cNvSpPr>
                <a:spLocks noChangeArrowheads="1"/>
              </p:cNvSpPr>
              <p:nvPr/>
            </p:nvSpPr>
            <p:spPr bwMode="auto">
              <a:xfrm>
                <a:off x="4175" y="1085"/>
                <a:ext cx="83" cy="1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t>g</a:t>
                </a:r>
                <a:endParaRPr lang="en-US" dirty="0"/>
              </a:p>
            </p:txBody>
          </p:sp>
        </p:grpSp>
        <p:cxnSp>
          <p:nvCxnSpPr>
            <p:cNvPr id="22" name="Straight Arrow Connector 21"/>
            <p:cNvCxnSpPr/>
            <p:nvPr/>
          </p:nvCxnSpPr>
          <p:spPr>
            <a:xfrm flipH="1">
              <a:off x="2983300" y="2503552"/>
              <a:ext cx="22330" cy="34826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7" name="Oval 66"/>
          <p:cNvSpPr/>
          <p:nvPr/>
        </p:nvSpPr>
        <p:spPr>
          <a:xfrm>
            <a:off x="2957389" y="2446640"/>
            <a:ext cx="90616" cy="90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6749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855573" cy="1325563"/>
          </a:xfrm>
        </p:spPr>
        <p:txBody>
          <a:bodyPr/>
          <a:lstStyle/>
          <a:p>
            <a:r>
              <a:rPr lang="en-US" dirty="0" smtClean="0"/>
              <a:t>Step 3</a:t>
            </a:r>
            <a:endParaRPr lang="en-US" dirty="0"/>
          </a:p>
        </p:txBody>
      </p:sp>
      <p:sp>
        <p:nvSpPr>
          <p:cNvPr id="12697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El-Sharkawi@University of Washington</a:t>
            </a:r>
          </a:p>
        </p:txBody>
      </p:sp>
      <p:sp>
        <p:nvSpPr>
          <p:cNvPr id="12697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87B27ED-7781-411C-A075-F1C70645BFC0}" type="slidenum">
              <a:rPr lang="en-US" sz="1400"/>
              <a:pPr/>
              <a:t>13</a:t>
            </a:fld>
            <a:endParaRPr lang="en-US" sz="1400"/>
          </a:p>
        </p:txBody>
      </p:sp>
      <p:pic>
        <p:nvPicPr>
          <p:cNvPr id="62" name="Picture 61"/>
          <p:cNvPicPr>
            <a:picLocks noChangeAspect="1"/>
          </p:cNvPicPr>
          <p:nvPr/>
        </p:nvPicPr>
        <p:blipFill rotWithShape="1">
          <a:blip r:embed="rId3"/>
          <a:srcRect t="4690" r="53683" b="16440"/>
          <a:stretch/>
        </p:blipFill>
        <p:spPr>
          <a:xfrm>
            <a:off x="5613395" y="2254863"/>
            <a:ext cx="5740405" cy="3204594"/>
          </a:xfrm>
          <a:prstGeom prst="rect">
            <a:avLst/>
          </a:prstGeom>
        </p:spPr>
      </p:pic>
      <p:grpSp>
        <p:nvGrpSpPr>
          <p:cNvPr id="5" name="Group 4"/>
          <p:cNvGrpSpPr/>
          <p:nvPr/>
        </p:nvGrpSpPr>
        <p:grpSpPr>
          <a:xfrm>
            <a:off x="6380550" y="365125"/>
            <a:ext cx="1680346" cy="2134402"/>
            <a:chOff x="3385924" y="41116"/>
            <a:chExt cx="2835276" cy="3530600"/>
          </a:xfrm>
        </p:grpSpPr>
        <p:grpSp>
          <p:nvGrpSpPr>
            <p:cNvPr id="28" name="Group 55"/>
            <p:cNvGrpSpPr>
              <a:grpSpLocks/>
            </p:cNvGrpSpPr>
            <p:nvPr/>
          </p:nvGrpSpPr>
          <p:grpSpPr bwMode="auto">
            <a:xfrm>
              <a:off x="5525875" y="1171419"/>
              <a:ext cx="468313" cy="663577"/>
              <a:chOff x="4070" y="881"/>
              <a:chExt cx="295" cy="418"/>
            </a:xfrm>
          </p:grpSpPr>
          <p:sp>
            <p:nvSpPr>
              <p:cNvPr id="29" name="Rectangle 56"/>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solidFill>
                    <a:srgbClr val="0000FF"/>
                  </a:solidFill>
                </a:endParaRPr>
              </a:p>
            </p:txBody>
          </p:sp>
          <p:sp>
            <p:nvSpPr>
              <p:cNvPr id="30" name="Rectangle 57"/>
              <p:cNvSpPr>
                <a:spLocks noChangeArrowheads="1"/>
              </p:cNvSpPr>
              <p:nvPr/>
            </p:nvSpPr>
            <p:spPr bwMode="auto">
              <a:xfrm>
                <a:off x="4070" y="881"/>
                <a:ext cx="141"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0000FF"/>
                    </a:solidFill>
                    <a:sym typeface="Symbol" pitchFamily="18" charset="2"/>
                  </a:rPr>
                  <a:t></a:t>
                </a:r>
                <a:endParaRPr lang="en-US" sz="1400" dirty="0">
                  <a:solidFill>
                    <a:srgbClr val="0000FF"/>
                  </a:solidFill>
                </a:endParaRPr>
              </a:p>
            </p:txBody>
          </p:sp>
          <p:sp>
            <p:nvSpPr>
              <p:cNvPr id="31" name="Rectangle 58"/>
              <p:cNvSpPr>
                <a:spLocks noChangeArrowheads="1"/>
              </p:cNvSpPr>
              <p:nvPr/>
            </p:nvSpPr>
            <p:spPr bwMode="auto">
              <a:xfrm>
                <a:off x="4176" y="1042"/>
                <a:ext cx="112"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i="1" dirty="0">
                    <a:solidFill>
                      <a:srgbClr val="0000FF"/>
                    </a:solidFill>
                  </a:rPr>
                  <a:t>a</a:t>
                </a:r>
                <a:endParaRPr lang="en-US" sz="1400" dirty="0">
                  <a:solidFill>
                    <a:srgbClr val="0000FF"/>
                  </a:solidFill>
                </a:endParaRPr>
              </a:p>
            </p:txBody>
          </p:sp>
        </p:grpSp>
        <p:grpSp>
          <p:nvGrpSpPr>
            <p:cNvPr id="33" name="Group 113"/>
            <p:cNvGrpSpPr>
              <a:grpSpLocks/>
            </p:cNvGrpSpPr>
            <p:nvPr/>
          </p:nvGrpSpPr>
          <p:grpSpPr bwMode="auto">
            <a:xfrm>
              <a:off x="3879638" y="396721"/>
              <a:ext cx="468313" cy="703265"/>
              <a:chOff x="4070" y="899"/>
              <a:chExt cx="295" cy="443"/>
            </a:xfrm>
          </p:grpSpPr>
          <p:sp>
            <p:nvSpPr>
              <p:cNvPr id="35" name="Rectangle 114"/>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solidFill>
                    <a:srgbClr val="FF0000"/>
                  </a:solidFill>
                </a:endParaRPr>
              </a:p>
            </p:txBody>
          </p:sp>
          <p:sp>
            <p:nvSpPr>
              <p:cNvPr id="36" name="Rectangle 115"/>
              <p:cNvSpPr>
                <a:spLocks noChangeArrowheads="1"/>
              </p:cNvSpPr>
              <p:nvPr/>
            </p:nvSpPr>
            <p:spPr bwMode="auto">
              <a:xfrm>
                <a:off x="4070" y="934"/>
                <a:ext cx="141"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FF0000"/>
                    </a:solidFill>
                    <a:sym typeface="Symbol" pitchFamily="18" charset="2"/>
                  </a:rPr>
                  <a:t></a:t>
                </a:r>
                <a:endParaRPr lang="en-US" sz="1400" dirty="0">
                  <a:solidFill>
                    <a:srgbClr val="FF0000"/>
                  </a:solidFill>
                </a:endParaRPr>
              </a:p>
            </p:txBody>
          </p:sp>
          <p:sp>
            <p:nvSpPr>
              <p:cNvPr id="37" name="Rectangle 116"/>
              <p:cNvSpPr>
                <a:spLocks noChangeArrowheads="1"/>
              </p:cNvSpPr>
              <p:nvPr/>
            </p:nvSpPr>
            <p:spPr bwMode="auto">
              <a:xfrm>
                <a:off x="4175" y="1085"/>
                <a:ext cx="9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i="1">
                    <a:solidFill>
                      <a:srgbClr val="FF0000"/>
                    </a:solidFill>
                  </a:rPr>
                  <a:t>c</a:t>
                </a:r>
                <a:endParaRPr lang="en-US" sz="1400">
                  <a:solidFill>
                    <a:srgbClr val="FF0000"/>
                  </a:solidFill>
                </a:endParaRPr>
              </a:p>
            </p:txBody>
          </p:sp>
        </p:grpSp>
        <p:grpSp>
          <p:nvGrpSpPr>
            <p:cNvPr id="38" name="Group 117"/>
            <p:cNvGrpSpPr>
              <a:grpSpLocks/>
            </p:cNvGrpSpPr>
            <p:nvPr/>
          </p:nvGrpSpPr>
          <p:grpSpPr bwMode="auto">
            <a:xfrm>
              <a:off x="3955836" y="2585883"/>
              <a:ext cx="468313" cy="682627"/>
              <a:chOff x="4070" y="934"/>
              <a:chExt cx="295" cy="430"/>
            </a:xfrm>
          </p:grpSpPr>
          <p:sp>
            <p:nvSpPr>
              <p:cNvPr id="39" name="Rectangle 118"/>
              <p:cNvSpPr>
                <a:spLocks noChangeArrowheads="1"/>
              </p:cNvSpPr>
              <p:nvPr/>
            </p:nvSpPr>
            <p:spPr bwMode="auto">
              <a:xfrm>
                <a:off x="4070" y="94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solidFill>
                    <a:srgbClr val="008000"/>
                  </a:solidFill>
                </a:endParaRPr>
              </a:p>
            </p:txBody>
          </p:sp>
          <p:sp>
            <p:nvSpPr>
              <p:cNvPr id="40" name="Rectangle 119"/>
              <p:cNvSpPr>
                <a:spLocks noChangeArrowheads="1"/>
              </p:cNvSpPr>
              <p:nvPr/>
            </p:nvSpPr>
            <p:spPr bwMode="auto">
              <a:xfrm>
                <a:off x="4070" y="934"/>
                <a:ext cx="141"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a:solidFill>
                      <a:srgbClr val="008000"/>
                    </a:solidFill>
                    <a:sym typeface="Symbol" pitchFamily="18" charset="2"/>
                  </a:rPr>
                  <a:t></a:t>
                </a:r>
                <a:endParaRPr lang="en-US" sz="1400">
                  <a:solidFill>
                    <a:srgbClr val="008000"/>
                  </a:solidFill>
                </a:endParaRPr>
              </a:p>
            </p:txBody>
          </p:sp>
          <p:sp>
            <p:nvSpPr>
              <p:cNvPr id="41" name="Rectangle 120"/>
              <p:cNvSpPr>
                <a:spLocks noChangeArrowheads="1"/>
              </p:cNvSpPr>
              <p:nvPr/>
            </p:nvSpPr>
            <p:spPr bwMode="auto">
              <a:xfrm>
                <a:off x="4172" y="1107"/>
                <a:ext cx="112"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i="1" dirty="0">
                    <a:solidFill>
                      <a:srgbClr val="008000"/>
                    </a:solidFill>
                  </a:rPr>
                  <a:t>b</a:t>
                </a:r>
                <a:endParaRPr lang="en-US" sz="1400" dirty="0">
                  <a:solidFill>
                    <a:srgbClr val="008000"/>
                  </a:solidFill>
                </a:endParaRPr>
              </a:p>
            </p:txBody>
          </p:sp>
        </p:grpSp>
        <p:cxnSp>
          <p:nvCxnSpPr>
            <p:cNvPr id="42" name="Straight Arrow Connector 41"/>
            <p:cNvCxnSpPr/>
            <p:nvPr/>
          </p:nvCxnSpPr>
          <p:spPr>
            <a:xfrm>
              <a:off x="4270162" y="1795303"/>
              <a:ext cx="1951038" cy="12699"/>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3392275" y="41116"/>
              <a:ext cx="862012" cy="17399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385924" y="1781019"/>
              <a:ext cx="884239" cy="1790697"/>
            </a:xfrm>
            <a:prstGeom prst="straightConnector1">
              <a:avLst/>
            </a:prstGeom>
            <a:ln w="5715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1050415" y="1900664"/>
            <a:ext cx="1951037" cy="625474"/>
            <a:chOff x="1050415" y="1900664"/>
            <a:chExt cx="1951037" cy="625474"/>
          </a:xfrm>
        </p:grpSpPr>
        <p:grpSp>
          <p:nvGrpSpPr>
            <p:cNvPr id="60" name="Group 55"/>
            <p:cNvGrpSpPr>
              <a:grpSpLocks/>
            </p:cNvGrpSpPr>
            <p:nvPr/>
          </p:nvGrpSpPr>
          <p:grpSpPr bwMode="auto">
            <a:xfrm>
              <a:off x="1898932" y="1900664"/>
              <a:ext cx="468313" cy="612775"/>
              <a:chOff x="4070" y="899"/>
              <a:chExt cx="295" cy="386"/>
            </a:xfrm>
          </p:grpSpPr>
          <p:sp>
            <p:nvSpPr>
              <p:cNvPr id="61" name="Rectangle 56"/>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FF"/>
                  </a:solidFill>
                </a:endParaRPr>
              </a:p>
            </p:txBody>
          </p:sp>
          <p:sp>
            <p:nvSpPr>
              <p:cNvPr id="63" name="Rectangle 57"/>
              <p:cNvSpPr>
                <a:spLocks noChangeArrowheads="1"/>
              </p:cNvSpPr>
              <p:nvPr/>
            </p:nvSpPr>
            <p:spPr bwMode="auto">
              <a:xfrm>
                <a:off x="4070" y="934"/>
                <a:ext cx="20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dirty="0" smtClean="0">
                    <a:solidFill>
                      <a:srgbClr val="0000FF"/>
                    </a:solidFill>
                    <a:sym typeface="Symbol" pitchFamily="18" charset="2"/>
                  </a:rPr>
                  <a:t>-</a:t>
                </a:r>
                <a:endParaRPr lang="en-US" dirty="0">
                  <a:solidFill>
                    <a:srgbClr val="0000FF"/>
                  </a:solidFill>
                </a:endParaRPr>
              </a:p>
            </p:txBody>
          </p:sp>
          <p:sp>
            <p:nvSpPr>
              <p:cNvPr id="64" name="Rectangle 58"/>
              <p:cNvSpPr>
                <a:spLocks noChangeArrowheads="1"/>
              </p:cNvSpPr>
              <p:nvPr/>
            </p:nvSpPr>
            <p:spPr bwMode="auto">
              <a:xfrm>
                <a:off x="4240" y="1091"/>
                <a:ext cx="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0000FF"/>
                    </a:solidFill>
                  </a:rPr>
                  <a:t>a</a:t>
                </a:r>
                <a:endParaRPr lang="en-US" dirty="0">
                  <a:solidFill>
                    <a:srgbClr val="0000FF"/>
                  </a:solidFill>
                </a:endParaRPr>
              </a:p>
            </p:txBody>
          </p:sp>
        </p:grpSp>
        <p:cxnSp>
          <p:nvCxnSpPr>
            <p:cNvPr id="73" name="Straight Arrow Connector 72"/>
            <p:cNvCxnSpPr/>
            <p:nvPr/>
          </p:nvCxnSpPr>
          <p:spPr>
            <a:xfrm flipH="1">
              <a:off x="1050415" y="2513439"/>
              <a:ext cx="1951037" cy="12699"/>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2133089" y="2498360"/>
            <a:ext cx="1038225" cy="1790697"/>
            <a:chOff x="2133089" y="2498360"/>
            <a:chExt cx="1038225" cy="1790697"/>
          </a:xfrm>
        </p:grpSpPr>
        <p:grpSp>
          <p:nvGrpSpPr>
            <p:cNvPr id="69" name="Group 117"/>
            <p:cNvGrpSpPr>
              <a:grpSpLocks/>
            </p:cNvGrpSpPr>
            <p:nvPr/>
          </p:nvGrpSpPr>
          <p:grpSpPr bwMode="auto">
            <a:xfrm>
              <a:off x="2703001" y="3247657"/>
              <a:ext cx="468313" cy="603250"/>
              <a:chOff x="4070" y="899"/>
              <a:chExt cx="295" cy="380"/>
            </a:xfrm>
          </p:grpSpPr>
          <p:sp>
            <p:nvSpPr>
              <p:cNvPr id="70" name="Rectangle 118"/>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8000"/>
                  </a:solidFill>
                </a:endParaRPr>
              </a:p>
            </p:txBody>
          </p:sp>
          <p:sp>
            <p:nvSpPr>
              <p:cNvPr id="71" name="Rectangle 119"/>
              <p:cNvSpPr>
                <a:spLocks noChangeArrowheads="1"/>
              </p:cNvSpPr>
              <p:nvPr/>
            </p:nvSpPr>
            <p:spPr bwMode="auto">
              <a:xfrm>
                <a:off x="4070" y="934"/>
                <a:ext cx="1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a:solidFill>
                      <a:srgbClr val="008000"/>
                    </a:solidFill>
                    <a:sym typeface="Symbol" pitchFamily="18" charset="2"/>
                  </a:rPr>
                  <a:t></a:t>
                </a:r>
                <a:endParaRPr lang="en-US">
                  <a:solidFill>
                    <a:srgbClr val="008000"/>
                  </a:solidFill>
                </a:endParaRPr>
              </a:p>
            </p:txBody>
          </p:sp>
          <p:sp>
            <p:nvSpPr>
              <p:cNvPr id="72" name="Rectangle 120"/>
              <p:cNvSpPr>
                <a:spLocks noChangeArrowheads="1"/>
              </p:cNvSpPr>
              <p:nvPr/>
            </p:nvSpPr>
            <p:spPr bwMode="auto">
              <a:xfrm>
                <a:off x="4175" y="1085"/>
                <a:ext cx="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008000"/>
                    </a:solidFill>
                  </a:rPr>
                  <a:t>b</a:t>
                </a:r>
                <a:endParaRPr lang="en-US" dirty="0">
                  <a:solidFill>
                    <a:srgbClr val="008000"/>
                  </a:solidFill>
                </a:endParaRPr>
              </a:p>
            </p:txBody>
          </p:sp>
        </p:grpSp>
        <p:cxnSp>
          <p:nvCxnSpPr>
            <p:cNvPr id="75" name="Straight Arrow Connector 74"/>
            <p:cNvCxnSpPr/>
            <p:nvPr/>
          </p:nvCxnSpPr>
          <p:spPr>
            <a:xfrm flipH="1">
              <a:off x="2133089" y="2498360"/>
              <a:ext cx="884239" cy="1790697"/>
            </a:xfrm>
            <a:prstGeom prst="straightConnector1">
              <a:avLst/>
            </a:prstGeom>
            <a:ln w="5715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215248" y="2498360"/>
            <a:ext cx="2777628" cy="1865310"/>
            <a:chOff x="215248" y="2498360"/>
            <a:chExt cx="2777628" cy="1865310"/>
          </a:xfrm>
        </p:grpSpPr>
        <p:cxnSp>
          <p:nvCxnSpPr>
            <p:cNvPr id="77" name="Straight Arrow Connector 76"/>
            <p:cNvCxnSpPr/>
            <p:nvPr/>
          </p:nvCxnSpPr>
          <p:spPr>
            <a:xfrm flipH="1">
              <a:off x="215248" y="2498360"/>
              <a:ext cx="2777628" cy="17725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55"/>
            <p:cNvGrpSpPr>
              <a:grpSpLocks/>
            </p:cNvGrpSpPr>
            <p:nvPr/>
          </p:nvGrpSpPr>
          <p:grpSpPr bwMode="auto">
            <a:xfrm>
              <a:off x="1041593" y="3760420"/>
              <a:ext cx="468313" cy="603250"/>
              <a:chOff x="4070" y="899"/>
              <a:chExt cx="295" cy="380"/>
            </a:xfrm>
            <a:noFill/>
          </p:grpSpPr>
          <p:sp>
            <p:nvSpPr>
              <p:cNvPr id="79" name="Rectangle 56"/>
              <p:cNvSpPr>
                <a:spLocks noChangeArrowheads="1"/>
              </p:cNvSpPr>
              <p:nvPr/>
            </p:nvSpPr>
            <p:spPr bwMode="auto">
              <a:xfrm>
                <a:off x="4070" y="899"/>
                <a:ext cx="295" cy="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 name="Rectangle 57"/>
              <p:cNvSpPr>
                <a:spLocks noChangeArrowheads="1"/>
              </p:cNvSpPr>
              <p:nvPr/>
            </p:nvSpPr>
            <p:spPr bwMode="auto">
              <a:xfrm>
                <a:off x="4070" y="934"/>
                <a:ext cx="125"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dirty="0">
                    <a:sym typeface="Symbol" pitchFamily="18" charset="2"/>
                  </a:rPr>
                  <a:t></a:t>
                </a:r>
                <a:endParaRPr lang="en-US" dirty="0"/>
              </a:p>
            </p:txBody>
          </p:sp>
          <p:sp>
            <p:nvSpPr>
              <p:cNvPr id="81" name="Rectangle 58"/>
              <p:cNvSpPr>
                <a:spLocks noChangeArrowheads="1"/>
              </p:cNvSpPr>
              <p:nvPr/>
            </p:nvSpPr>
            <p:spPr bwMode="auto">
              <a:xfrm>
                <a:off x="4175" y="1085"/>
                <a:ext cx="83" cy="1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t>g</a:t>
                </a:r>
                <a:endParaRPr lang="en-US" dirty="0"/>
              </a:p>
            </p:txBody>
          </p:sp>
        </p:grpSp>
      </p:grpSp>
      <p:sp>
        <p:nvSpPr>
          <p:cNvPr id="82" name="Oval 81"/>
          <p:cNvSpPr/>
          <p:nvPr/>
        </p:nvSpPr>
        <p:spPr>
          <a:xfrm>
            <a:off x="2957389" y="2446640"/>
            <a:ext cx="90616" cy="90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9080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235" y="282059"/>
            <a:ext cx="7747030" cy="1325563"/>
          </a:xfrm>
        </p:spPr>
        <p:txBody>
          <a:bodyPr>
            <a:normAutofit/>
          </a:bodyPr>
          <a:lstStyle/>
          <a:p>
            <a:r>
              <a:rPr lang="en-US" dirty="0" smtClean="0"/>
              <a:t>Step 1: With Rotor Magnet </a:t>
            </a:r>
            <a:endParaRPr lang="en-US" dirty="0"/>
          </a:p>
        </p:txBody>
      </p:sp>
      <p:sp>
        <p:nvSpPr>
          <p:cNvPr id="12697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El-Sharkawi@University of Washington</a:t>
            </a:r>
          </a:p>
        </p:txBody>
      </p:sp>
      <p:sp>
        <p:nvSpPr>
          <p:cNvPr id="12697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87B27ED-7781-411C-A075-F1C70645BFC0}" type="slidenum">
              <a:rPr lang="en-US" sz="1400"/>
              <a:pPr/>
              <a:t>14</a:t>
            </a:fld>
            <a:endParaRPr lang="en-US" sz="1400"/>
          </a:p>
        </p:txBody>
      </p:sp>
      <p:grpSp>
        <p:nvGrpSpPr>
          <p:cNvPr id="127006" name="Group 55"/>
          <p:cNvGrpSpPr>
            <a:grpSpLocks/>
          </p:cNvGrpSpPr>
          <p:nvPr/>
        </p:nvGrpSpPr>
        <p:grpSpPr bwMode="auto">
          <a:xfrm>
            <a:off x="4258954" y="1891514"/>
            <a:ext cx="468313" cy="603250"/>
            <a:chOff x="4070" y="899"/>
            <a:chExt cx="295" cy="380"/>
          </a:xfrm>
        </p:grpSpPr>
        <p:sp>
          <p:nvSpPr>
            <p:cNvPr id="127007" name="Rectangle 56"/>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FF"/>
                </a:solidFill>
              </a:endParaRPr>
            </a:p>
          </p:txBody>
        </p:sp>
        <p:sp>
          <p:nvSpPr>
            <p:cNvPr id="127008" name="Rectangle 57"/>
            <p:cNvSpPr>
              <a:spLocks noChangeArrowheads="1"/>
            </p:cNvSpPr>
            <p:nvPr/>
          </p:nvSpPr>
          <p:spPr bwMode="auto">
            <a:xfrm>
              <a:off x="4070" y="934"/>
              <a:ext cx="1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a:solidFill>
                    <a:srgbClr val="0000FF"/>
                  </a:solidFill>
                  <a:sym typeface="Symbol" pitchFamily="18" charset="2"/>
                </a:rPr>
                <a:t></a:t>
              </a:r>
              <a:endParaRPr lang="en-US">
                <a:solidFill>
                  <a:srgbClr val="0000FF"/>
                </a:solidFill>
              </a:endParaRPr>
            </a:p>
          </p:txBody>
        </p:sp>
        <p:sp>
          <p:nvSpPr>
            <p:cNvPr id="127009" name="Rectangle 58"/>
            <p:cNvSpPr>
              <a:spLocks noChangeArrowheads="1"/>
            </p:cNvSpPr>
            <p:nvPr/>
          </p:nvSpPr>
          <p:spPr bwMode="auto">
            <a:xfrm>
              <a:off x="4175" y="1085"/>
              <a:ext cx="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a:solidFill>
                    <a:srgbClr val="0000FF"/>
                  </a:solidFill>
                </a:rPr>
                <a:t>a</a:t>
              </a:r>
              <a:endParaRPr lang="en-US">
                <a:solidFill>
                  <a:srgbClr val="0000FF"/>
                </a:solidFill>
              </a:endParaRPr>
            </a:p>
          </p:txBody>
        </p:sp>
      </p:grpSp>
      <p:grpSp>
        <p:nvGrpSpPr>
          <p:cNvPr id="126999" name="Group 113"/>
          <p:cNvGrpSpPr>
            <a:grpSpLocks/>
          </p:cNvGrpSpPr>
          <p:nvPr/>
        </p:nvGrpSpPr>
        <p:grpSpPr bwMode="auto">
          <a:xfrm>
            <a:off x="2769083" y="3165894"/>
            <a:ext cx="468313" cy="608013"/>
            <a:chOff x="4070" y="899"/>
            <a:chExt cx="295" cy="383"/>
          </a:xfrm>
        </p:grpSpPr>
        <p:sp>
          <p:nvSpPr>
            <p:cNvPr id="127000" name="Rectangle 114"/>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0000"/>
                </a:solidFill>
              </a:endParaRPr>
            </a:p>
          </p:txBody>
        </p:sp>
        <p:sp>
          <p:nvSpPr>
            <p:cNvPr id="127001" name="Rectangle 115"/>
            <p:cNvSpPr>
              <a:spLocks noChangeArrowheads="1"/>
            </p:cNvSpPr>
            <p:nvPr/>
          </p:nvSpPr>
          <p:spPr bwMode="auto">
            <a:xfrm>
              <a:off x="4070" y="934"/>
              <a:ext cx="20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dirty="0" smtClean="0">
                  <a:solidFill>
                    <a:srgbClr val="FF0000"/>
                  </a:solidFill>
                  <a:sym typeface="Symbol" pitchFamily="18" charset="2"/>
                </a:rPr>
                <a:t>-</a:t>
              </a:r>
              <a:endParaRPr lang="en-US" dirty="0">
                <a:solidFill>
                  <a:srgbClr val="FF0000"/>
                </a:solidFill>
              </a:endParaRPr>
            </a:p>
          </p:txBody>
        </p:sp>
        <p:sp>
          <p:nvSpPr>
            <p:cNvPr id="127002" name="Rectangle 116"/>
            <p:cNvSpPr>
              <a:spLocks noChangeArrowheads="1"/>
            </p:cNvSpPr>
            <p:nvPr/>
          </p:nvSpPr>
          <p:spPr bwMode="auto">
            <a:xfrm>
              <a:off x="4249" y="1088"/>
              <a:ext cx="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FF0000"/>
                  </a:solidFill>
                </a:rPr>
                <a:t>c</a:t>
              </a:r>
              <a:endParaRPr lang="en-US" dirty="0">
                <a:solidFill>
                  <a:srgbClr val="FF0000"/>
                </a:solidFill>
              </a:endParaRPr>
            </a:p>
          </p:txBody>
        </p:sp>
      </p:grpSp>
      <p:pic>
        <p:nvPicPr>
          <p:cNvPr id="62" name="Picture 61"/>
          <p:cNvPicPr>
            <a:picLocks noChangeAspect="1"/>
          </p:cNvPicPr>
          <p:nvPr/>
        </p:nvPicPr>
        <p:blipFill rotWithShape="1">
          <a:blip r:embed="rId3"/>
          <a:srcRect t="4690" r="53683" b="16440"/>
          <a:stretch/>
        </p:blipFill>
        <p:spPr>
          <a:xfrm>
            <a:off x="5613395" y="2254863"/>
            <a:ext cx="5740405" cy="3204594"/>
          </a:xfrm>
          <a:prstGeom prst="rect">
            <a:avLst/>
          </a:prstGeom>
        </p:spPr>
      </p:pic>
      <p:cxnSp>
        <p:nvCxnSpPr>
          <p:cNvPr id="4" name="Straight Arrow Connector 3"/>
          <p:cNvCxnSpPr/>
          <p:nvPr/>
        </p:nvCxnSpPr>
        <p:spPr>
          <a:xfrm>
            <a:off x="3003242" y="2486828"/>
            <a:ext cx="1951037" cy="12699"/>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flipH="1" flipV="1">
            <a:off x="3003242" y="2486828"/>
            <a:ext cx="862012" cy="17399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08802" y="2474091"/>
            <a:ext cx="2828121" cy="17526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55"/>
          <p:cNvGrpSpPr>
            <a:grpSpLocks/>
          </p:cNvGrpSpPr>
          <p:nvPr/>
        </p:nvGrpSpPr>
        <p:grpSpPr bwMode="auto">
          <a:xfrm>
            <a:off x="5405692" y="3400457"/>
            <a:ext cx="468313" cy="603250"/>
            <a:chOff x="4070" y="899"/>
            <a:chExt cx="295" cy="380"/>
          </a:xfrm>
          <a:noFill/>
        </p:grpSpPr>
        <p:sp>
          <p:nvSpPr>
            <p:cNvPr id="25" name="Rectangle 56"/>
            <p:cNvSpPr>
              <a:spLocks noChangeArrowheads="1"/>
            </p:cNvSpPr>
            <p:nvPr/>
          </p:nvSpPr>
          <p:spPr bwMode="auto">
            <a:xfrm>
              <a:off x="4070" y="899"/>
              <a:ext cx="295" cy="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57"/>
            <p:cNvSpPr>
              <a:spLocks noChangeArrowheads="1"/>
            </p:cNvSpPr>
            <p:nvPr/>
          </p:nvSpPr>
          <p:spPr bwMode="auto">
            <a:xfrm>
              <a:off x="4070" y="934"/>
              <a:ext cx="125"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a:sym typeface="Symbol" pitchFamily="18" charset="2"/>
                </a:rPr>
                <a:t></a:t>
              </a:r>
              <a:endParaRPr lang="en-US"/>
            </a:p>
          </p:txBody>
        </p:sp>
        <p:sp>
          <p:nvSpPr>
            <p:cNvPr id="27" name="Rectangle 58"/>
            <p:cNvSpPr>
              <a:spLocks noChangeArrowheads="1"/>
            </p:cNvSpPr>
            <p:nvPr/>
          </p:nvSpPr>
          <p:spPr bwMode="auto">
            <a:xfrm>
              <a:off x="4175" y="1085"/>
              <a:ext cx="83" cy="1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t>g</a:t>
              </a:r>
              <a:endParaRPr lang="en-US" dirty="0"/>
            </a:p>
          </p:txBody>
        </p:sp>
      </p:grpSp>
      <p:grpSp>
        <p:nvGrpSpPr>
          <p:cNvPr id="19" name="Group 18"/>
          <p:cNvGrpSpPr/>
          <p:nvPr/>
        </p:nvGrpSpPr>
        <p:grpSpPr>
          <a:xfrm>
            <a:off x="2414637" y="2272913"/>
            <a:ext cx="3708185" cy="1262011"/>
            <a:chOff x="2414637" y="2272913"/>
            <a:chExt cx="3708185" cy="1262011"/>
          </a:xfrm>
        </p:grpSpPr>
        <p:grpSp>
          <p:nvGrpSpPr>
            <p:cNvPr id="13" name="Group 12"/>
            <p:cNvGrpSpPr/>
            <p:nvPr/>
          </p:nvGrpSpPr>
          <p:grpSpPr>
            <a:xfrm>
              <a:off x="2414637" y="2272913"/>
              <a:ext cx="3708185" cy="714619"/>
              <a:chOff x="2439351" y="2297627"/>
              <a:chExt cx="3708185" cy="714619"/>
            </a:xfrm>
          </p:grpSpPr>
          <p:grpSp>
            <p:nvGrpSpPr>
              <p:cNvPr id="8" name="Group 7"/>
              <p:cNvGrpSpPr/>
              <p:nvPr/>
            </p:nvGrpSpPr>
            <p:grpSpPr>
              <a:xfrm rot="5969081">
                <a:off x="2818347" y="2020200"/>
                <a:ext cx="424252" cy="979105"/>
                <a:chOff x="1058559" y="2186789"/>
                <a:chExt cx="984425" cy="1722067"/>
              </a:xfrm>
            </p:grpSpPr>
            <p:sp>
              <p:nvSpPr>
                <p:cNvPr id="6" name="Oval 5"/>
                <p:cNvSpPr/>
                <p:nvPr/>
              </p:nvSpPr>
              <p:spPr>
                <a:xfrm>
                  <a:off x="1062681" y="2186789"/>
                  <a:ext cx="980303" cy="35046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58559" y="3558389"/>
                  <a:ext cx="980303" cy="35046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55100" y="2316226"/>
                  <a:ext cx="613264" cy="140529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6" name="Straight Arrow Connector 45"/>
              <p:cNvCxnSpPr/>
              <p:nvPr/>
            </p:nvCxnSpPr>
            <p:spPr>
              <a:xfrm>
                <a:off x="2439351" y="2422261"/>
                <a:ext cx="3708185" cy="589985"/>
              </a:xfrm>
              <a:prstGeom prst="straightConnector1">
                <a:avLst/>
              </a:prstGeom>
              <a:ln w="57150">
                <a:solidFill>
                  <a:srgbClr val="FF00FF"/>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55"/>
              <p:cNvGrpSpPr>
                <a:grpSpLocks/>
              </p:cNvGrpSpPr>
              <p:nvPr/>
            </p:nvGrpSpPr>
            <p:grpSpPr bwMode="auto">
              <a:xfrm>
                <a:off x="5476758" y="2301968"/>
                <a:ext cx="468313" cy="603250"/>
                <a:chOff x="4070" y="899"/>
                <a:chExt cx="295" cy="380"/>
              </a:xfrm>
              <a:noFill/>
            </p:grpSpPr>
            <p:sp>
              <p:nvSpPr>
                <p:cNvPr id="48" name="Rectangle 56"/>
                <p:cNvSpPr>
                  <a:spLocks noChangeArrowheads="1"/>
                </p:cNvSpPr>
                <p:nvPr/>
              </p:nvSpPr>
              <p:spPr bwMode="auto">
                <a:xfrm>
                  <a:off x="4070" y="899"/>
                  <a:ext cx="295" cy="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00FF"/>
                    </a:solidFill>
                  </a:endParaRPr>
                </a:p>
              </p:txBody>
            </p:sp>
            <p:sp>
              <p:nvSpPr>
                <p:cNvPr id="49" name="Rectangle 57"/>
                <p:cNvSpPr>
                  <a:spLocks noChangeArrowheads="1"/>
                </p:cNvSpPr>
                <p:nvPr/>
              </p:nvSpPr>
              <p:spPr bwMode="auto">
                <a:xfrm>
                  <a:off x="4070" y="934"/>
                  <a:ext cx="125"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a:solidFill>
                        <a:srgbClr val="FF00FF"/>
                      </a:solidFill>
                      <a:sym typeface="Symbol" pitchFamily="18" charset="2"/>
                    </a:rPr>
                    <a:t></a:t>
                  </a:r>
                  <a:endParaRPr lang="en-US">
                    <a:solidFill>
                      <a:srgbClr val="FF00FF"/>
                    </a:solidFill>
                  </a:endParaRPr>
                </a:p>
              </p:txBody>
            </p:sp>
            <p:sp>
              <p:nvSpPr>
                <p:cNvPr id="50" name="Rectangle 58"/>
                <p:cNvSpPr>
                  <a:spLocks noChangeArrowheads="1"/>
                </p:cNvSpPr>
                <p:nvPr/>
              </p:nvSpPr>
              <p:spPr bwMode="auto">
                <a:xfrm>
                  <a:off x="4175" y="1085"/>
                  <a:ext cx="128" cy="1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smtClean="0">
                      <a:solidFill>
                        <a:srgbClr val="FF00FF"/>
                      </a:solidFill>
                    </a:rPr>
                    <a:t>m</a:t>
                  </a:r>
                  <a:endParaRPr lang="en-US" dirty="0">
                    <a:solidFill>
                      <a:srgbClr val="FF00FF"/>
                    </a:solidFill>
                  </a:endParaRPr>
                </a:p>
              </p:txBody>
            </p:sp>
          </p:grpSp>
        </p:grpSp>
        <p:cxnSp>
          <p:nvCxnSpPr>
            <p:cNvPr id="16" name="Straight Arrow Connector 15"/>
            <p:cNvCxnSpPr/>
            <p:nvPr/>
          </p:nvCxnSpPr>
          <p:spPr>
            <a:xfrm flipH="1">
              <a:off x="4980518" y="2832879"/>
              <a:ext cx="192037" cy="619559"/>
            </a:xfrm>
            <a:prstGeom prst="straightConnector1">
              <a:avLst/>
            </a:prstGeom>
            <a:ln w="38100">
              <a:solidFill>
                <a:srgbClr val="777777"/>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7206129">
              <a:off x="4916397" y="3000707"/>
              <a:ext cx="699102" cy="369332"/>
            </a:xfrm>
            <a:prstGeom prst="rect">
              <a:avLst/>
            </a:prstGeom>
            <a:noFill/>
          </p:spPr>
          <p:txBody>
            <a:bodyPr wrap="none" rtlCol="0">
              <a:spAutoFit/>
            </a:bodyPr>
            <a:lstStyle/>
            <a:p>
              <a:r>
                <a:rPr lang="en-US" dirty="0" smtClean="0"/>
                <a:t>Force</a:t>
              </a:r>
              <a:endParaRPr lang="en-US" dirty="0"/>
            </a:p>
          </p:txBody>
        </p:sp>
      </p:grpSp>
      <p:sp>
        <p:nvSpPr>
          <p:cNvPr id="3" name="Oval 2"/>
          <p:cNvSpPr/>
          <p:nvPr/>
        </p:nvSpPr>
        <p:spPr>
          <a:xfrm>
            <a:off x="2957389" y="2446640"/>
            <a:ext cx="90616" cy="90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59747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El-Sharkawi@University of Washington</a:t>
            </a:r>
          </a:p>
        </p:txBody>
      </p:sp>
      <p:sp>
        <p:nvSpPr>
          <p:cNvPr id="12697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87B27ED-7781-411C-A075-F1C70645BFC0}" type="slidenum">
              <a:rPr lang="en-US" sz="1400"/>
              <a:pPr/>
              <a:t>15</a:t>
            </a:fld>
            <a:endParaRPr lang="en-US" sz="1400"/>
          </a:p>
        </p:txBody>
      </p:sp>
      <p:pic>
        <p:nvPicPr>
          <p:cNvPr id="62" name="Picture 61"/>
          <p:cNvPicPr>
            <a:picLocks noChangeAspect="1"/>
          </p:cNvPicPr>
          <p:nvPr/>
        </p:nvPicPr>
        <p:blipFill rotWithShape="1">
          <a:blip r:embed="rId3"/>
          <a:srcRect t="4690" r="53683" b="16440"/>
          <a:stretch/>
        </p:blipFill>
        <p:spPr>
          <a:xfrm>
            <a:off x="5601044" y="1312720"/>
            <a:ext cx="5740405" cy="3204594"/>
          </a:xfrm>
          <a:prstGeom prst="rect">
            <a:avLst/>
          </a:prstGeom>
        </p:spPr>
      </p:pic>
      <p:grpSp>
        <p:nvGrpSpPr>
          <p:cNvPr id="24" name="Group 55"/>
          <p:cNvGrpSpPr>
            <a:grpSpLocks/>
          </p:cNvGrpSpPr>
          <p:nvPr/>
        </p:nvGrpSpPr>
        <p:grpSpPr bwMode="auto">
          <a:xfrm>
            <a:off x="2528390" y="5100226"/>
            <a:ext cx="468313" cy="603250"/>
            <a:chOff x="4070" y="899"/>
            <a:chExt cx="295" cy="380"/>
          </a:xfrm>
          <a:noFill/>
        </p:grpSpPr>
        <p:sp>
          <p:nvSpPr>
            <p:cNvPr id="25" name="Rectangle 56"/>
            <p:cNvSpPr>
              <a:spLocks noChangeArrowheads="1"/>
            </p:cNvSpPr>
            <p:nvPr/>
          </p:nvSpPr>
          <p:spPr bwMode="auto">
            <a:xfrm>
              <a:off x="4070" y="899"/>
              <a:ext cx="295" cy="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57"/>
            <p:cNvSpPr>
              <a:spLocks noChangeArrowheads="1"/>
            </p:cNvSpPr>
            <p:nvPr/>
          </p:nvSpPr>
          <p:spPr bwMode="auto">
            <a:xfrm>
              <a:off x="4070" y="934"/>
              <a:ext cx="125"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dirty="0">
                  <a:sym typeface="Symbol" pitchFamily="18" charset="2"/>
                </a:rPr>
                <a:t></a:t>
              </a:r>
              <a:endParaRPr lang="en-US" dirty="0"/>
            </a:p>
          </p:txBody>
        </p:sp>
        <p:sp>
          <p:nvSpPr>
            <p:cNvPr id="27" name="Rectangle 58"/>
            <p:cNvSpPr>
              <a:spLocks noChangeArrowheads="1"/>
            </p:cNvSpPr>
            <p:nvPr/>
          </p:nvSpPr>
          <p:spPr bwMode="auto">
            <a:xfrm>
              <a:off x="4175" y="1085"/>
              <a:ext cx="83" cy="1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t>g</a:t>
              </a:r>
              <a:endParaRPr lang="en-US" dirty="0"/>
            </a:p>
          </p:txBody>
        </p:sp>
      </p:grpSp>
      <p:grpSp>
        <p:nvGrpSpPr>
          <p:cNvPr id="53" name="Group 117"/>
          <p:cNvGrpSpPr>
            <a:grpSpLocks/>
          </p:cNvGrpSpPr>
          <p:nvPr/>
        </p:nvGrpSpPr>
        <p:grpSpPr bwMode="auto">
          <a:xfrm>
            <a:off x="2077630" y="2905626"/>
            <a:ext cx="468313" cy="603250"/>
            <a:chOff x="4070" y="899"/>
            <a:chExt cx="295" cy="380"/>
          </a:xfrm>
        </p:grpSpPr>
        <p:sp>
          <p:nvSpPr>
            <p:cNvPr id="54" name="Rectangle 118"/>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8000"/>
                </a:solidFill>
              </a:endParaRPr>
            </a:p>
          </p:txBody>
        </p:sp>
        <p:sp>
          <p:nvSpPr>
            <p:cNvPr id="55" name="Rectangle 119"/>
            <p:cNvSpPr>
              <a:spLocks noChangeArrowheads="1"/>
            </p:cNvSpPr>
            <p:nvPr/>
          </p:nvSpPr>
          <p:spPr bwMode="auto">
            <a:xfrm>
              <a:off x="4070" y="934"/>
              <a:ext cx="1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a:solidFill>
                    <a:srgbClr val="008000"/>
                  </a:solidFill>
                  <a:sym typeface="Symbol" pitchFamily="18" charset="2"/>
                </a:rPr>
                <a:t></a:t>
              </a:r>
              <a:endParaRPr lang="en-US">
                <a:solidFill>
                  <a:srgbClr val="008000"/>
                </a:solidFill>
              </a:endParaRPr>
            </a:p>
          </p:txBody>
        </p:sp>
        <p:sp>
          <p:nvSpPr>
            <p:cNvPr id="56" name="Rectangle 120"/>
            <p:cNvSpPr>
              <a:spLocks noChangeArrowheads="1"/>
            </p:cNvSpPr>
            <p:nvPr/>
          </p:nvSpPr>
          <p:spPr bwMode="auto">
            <a:xfrm>
              <a:off x="4175" y="1085"/>
              <a:ext cx="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008000"/>
                  </a:solidFill>
                </a:rPr>
                <a:t>b</a:t>
              </a:r>
              <a:endParaRPr lang="en-US" dirty="0">
                <a:solidFill>
                  <a:srgbClr val="008000"/>
                </a:solidFill>
              </a:endParaRPr>
            </a:p>
          </p:txBody>
        </p:sp>
      </p:grpSp>
      <p:cxnSp>
        <p:nvCxnSpPr>
          <p:cNvPr id="59" name="Straight Arrow Connector 58"/>
          <p:cNvCxnSpPr/>
          <p:nvPr/>
        </p:nvCxnSpPr>
        <p:spPr>
          <a:xfrm flipH="1">
            <a:off x="2115041" y="2491291"/>
            <a:ext cx="884239" cy="1790697"/>
          </a:xfrm>
          <a:prstGeom prst="straightConnector1">
            <a:avLst/>
          </a:prstGeom>
          <a:ln w="5715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nvGrpSpPr>
          <p:cNvPr id="60" name="Group 113"/>
          <p:cNvGrpSpPr>
            <a:grpSpLocks/>
          </p:cNvGrpSpPr>
          <p:nvPr/>
        </p:nvGrpSpPr>
        <p:grpSpPr bwMode="auto">
          <a:xfrm>
            <a:off x="3423421" y="2753226"/>
            <a:ext cx="468313" cy="608013"/>
            <a:chOff x="4070" y="899"/>
            <a:chExt cx="295" cy="383"/>
          </a:xfrm>
        </p:grpSpPr>
        <p:sp>
          <p:nvSpPr>
            <p:cNvPr id="61" name="Rectangle 114"/>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0000"/>
                </a:solidFill>
              </a:endParaRPr>
            </a:p>
          </p:txBody>
        </p:sp>
        <p:sp>
          <p:nvSpPr>
            <p:cNvPr id="63" name="Rectangle 115"/>
            <p:cNvSpPr>
              <a:spLocks noChangeArrowheads="1"/>
            </p:cNvSpPr>
            <p:nvPr/>
          </p:nvSpPr>
          <p:spPr bwMode="auto">
            <a:xfrm>
              <a:off x="4070" y="934"/>
              <a:ext cx="20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dirty="0" smtClean="0">
                  <a:solidFill>
                    <a:srgbClr val="FF0000"/>
                  </a:solidFill>
                  <a:sym typeface="Symbol" pitchFamily="18" charset="2"/>
                </a:rPr>
                <a:t>-</a:t>
              </a:r>
              <a:endParaRPr lang="en-US" dirty="0">
                <a:solidFill>
                  <a:srgbClr val="FF0000"/>
                </a:solidFill>
              </a:endParaRPr>
            </a:p>
          </p:txBody>
        </p:sp>
        <p:sp>
          <p:nvSpPr>
            <p:cNvPr id="64" name="Rectangle 116"/>
            <p:cNvSpPr>
              <a:spLocks noChangeArrowheads="1"/>
            </p:cNvSpPr>
            <p:nvPr/>
          </p:nvSpPr>
          <p:spPr bwMode="auto">
            <a:xfrm>
              <a:off x="4249" y="1088"/>
              <a:ext cx="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FF0000"/>
                  </a:solidFill>
                </a:rPr>
                <a:t>c</a:t>
              </a:r>
              <a:endParaRPr lang="en-US" dirty="0">
                <a:solidFill>
                  <a:srgbClr val="FF0000"/>
                </a:solidFill>
              </a:endParaRPr>
            </a:p>
          </p:txBody>
        </p:sp>
      </p:grpSp>
      <p:cxnSp>
        <p:nvCxnSpPr>
          <p:cNvPr id="65" name="Straight Arrow Connector 64"/>
          <p:cNvCxnSpPr/>
          <p:nvPr/>
        </p:nvCxnSpPr>
        <p:spPr>
          <a:xfrm>
            <a:off x="2989755" y="2491289"/>
            <a:ext cx="934994" cy="17017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983300" y="2503552"/>
            <a:ext cx="22330" cy="34826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rot="3555263">
            <a:off x="1419547" y="3131636"/>
            <a:ext cx="3708185" cy="1274168"/>
            <a:chOff x="2414637" y="2272913"/>
            <a:chExt cx="3708185" cy="1274168"/>
          </a:xfrm>
        </p:grpSpPr>
        <p:grpSp>
          <p:nvGrpSpPr>
            <p:cNvPr id="46" name="Group 45"/>
            <p:cNvGrpSpPr/>
            <p:nvPr/>
          </p:nvGrpSpPr>
          <p:grpSpPr>
            <a:xfrm>
              <a:off x="2414637" y="2272913"/>
              <a:ext cx="3708185" cy="714619"/>
              <a:chOff x="2439351" y="2297627"/>
              <a:chExt cx="3708185" cy="714619"/>
            </a:xfrm>
          </p:grpSpPr>
          <p:grpSp>
            <p:nvGrpSpPr>
              <p:cNvPr id="49" name="Group 48"/>
              <p:cNvGrpSpPr/>
              <p:nvPr/>
            </p:nvGrpSpPr>
            <p:grpSpPr>
              <a:xfrm rot="5969081">
                <a:off x="2818347" y="2020200"/>
                <a:ext cx="424252" cy="979105"/>
                <a:chOff x="1058559" y="2186789"/>
                <a:chExt cx="984425" cy="1722067"/>
              </a:xfrm>
            </p:grpSpPr>
            <p:sp>
              <p:nvSpPr>
                <p:cNvPr id="66" name="Oval 65"/>
                <p:cNvSpPr/>
                <p:nvPr/>
              </p:nvSpPr>
              <p:spPr>
                <a:xfrm>
                  <a:off x="1062681" y="2186789"/>
                  <a:ext cx="980303" cy="35046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058559" y="3558389"/>
                  <a:ext cx="980303" cy="35046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255100" y="2316226"/>
                  <a:ext cx="613264" cy="140529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 name="Straight Arrow Connector 49"/>
              <p:cNvCxnSpPr/>
              <p:nvPr/>
            </p:nvCxnSpPr>
            <p:spPr>
              <a:xfrm>
                <a:off x="2439351" y="2422261"/>
                <a:ext cx="3708185" cy="589985"/>
              </a:xfrm>
              <a:prstGeom prst="straightConnector1">
                <a:avLst/>
              </a:prstGeom>
              <a:ln w="57150">
                <a:solidFill>
                  <a:srgbClr val="FF00FF"/>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5"/>
              <p:cNvGrpSpPr>
                <a:grpSpLocks/>
              </p:cNvGrpSpPr>
              <p:nvPr/>
            </p:nvGrpSpPr>
            <p:grpSpPr bwMode="auto">
              <a:xfrm>
                <a:off x="5348179" y="2301968"/>
                <a:ext cx="608014" cy="555625"/>
                <a:chOff x="3989" y="899"/>
                <a:chExt cx="383" cy="350"/>
              </a:xfrm>
              <a:noFill/>
            </p:grpSpPr>
            <p:sp>
              <p:nvSpPr>
                <p:cNvPr id="52" name="Rectangle 56"/>
                <p:cNvSpPr>
                  <a:spLocks noChangeArrowheads="1"/>
                </p:cNvSpPr>
                <p:nvPr/>
              </p:nvSpPr>
              <p:spPr bwMode="auto">
                <a:xfrm>
                  <a:off x="4070" y="899"/>
                  <a:ext cx="295" cy="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00FF"/>
                    </a:solidFill>
                  </a:endParaRPr>
                </a:p>
              </p:txBody>
            </p:sp>
            <p:sp>
              <p:nvSpPr>
                <p:cNvPr id="57" name="Rectangle 57"/>
                <p:cNvSpPr>
                  <a:spLocks noChangeArrowheads="1"/>
                </p:cNvSpPr>
                <p:nvPr/>
              </p:nvSpPr>
              <p:spPr bwMode="auto">
                <a:xfrm rot="18044737">
                  <a:off x="4070" y="934"/>
                  <a:ext cx="125"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a:solidFill>
                        <a:srgbClr val="FF00FF"/>
                      </a:solidFill>
                      <a:sym typeface="Symbol" pitchFamily="18" charset="2"/>
                    </a:rPr>
                    <a:t></a:t>
                  </a:r>
                  <a:endParaRPr lang="en-US">
                    <a:solidFill>
                      <a:srgbClr val="FF00FF"/>
                    </a:solidFill>
                  </a:endParaRPr>
                </a:p>
              </p:txBody>
            </p:sp>
            <p:sp>
              <p:nvSpPr>
                <p:cNvPr id="58" name="Rectangle 58"/>
                <p:cNvSpPr>
                  <a:spLocks noChangeArrowheads="1"/>
                </p:cNvSpPr>
                <p:nvPr/>
              </p:nvSpPr>
              <p:spPr bwMode="auto">
                <a:xfrm rot="18044737">
                  <a:off x="4211" y="948"/>
                  <a:ext cx="128" cy="1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smtClean="0">
                      <a:solidFill>
                        <a:srgbClr val="FF00FF"/>
                      </a:solidFill>
                    </a:rPr>
                    <a:t>m</a:t>
                  </a:r>
                  <a:endParaRPr lang="en-US" dirty="0">
                    <a:solidFill>
                      <a:srgbClr val="FF00FF"/>
                    </a:solidFill>
                  </a:endParaRPr>
                </a:p>
              </p:txBody>
            </p:sp>
          </p:grpSp>
        </p:grpSp>
        <p:cxnSp>
          <p:nvCxnSpPr>
            <p:cNvPr id="47" name="Straight Arrow Connector 46"/>
            <p:cNvCxnSpPr/>
            <p:nvPr/>
          </p:nvCxnSpPr>
          <p:spPr>
            <a:xfrm flipH="1">
              <a:off x="4980518" y="2832879"/>
              <a:ext cx="192037" cy="619559"/>
            </a:xfrm>
            <a:prstGeom prst="straightConnector1">
              <a:avLst/>
            </a:prstGeom>
            <a:ln w="38100">
              <a:solidFill>
                <a:srgbClr val="777777"/>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rot="17209197">
              <a:off x="4925597" y="3012864"/>
              <a:ext cx="699102" cy="369332"/>
            </a:xfrm>
            <a:prstGeom prst="rect">
              <a:avLst/>
            </a:prstGeom>
            <a:noFill/>
          </p:spPr>
          <p:txBody>
            <a:bodyPr wrap="none" rtlCol="0">
              <a:spAutoFit/>
            </a:bodyPr>
            <a:lstStyle/>
            <a:p>
              <a:r>
                <a:rPr lang="en-US" dirty="0" smtClean="0"/>
                <a:t>Force</a:t>
              </a:r>
              <a:endParaRPr lang="en-US" dirty="0"/>
            </a:p>
          </p:txBody>
        </p:sp>
      </p:grpSp>
      <p:sp>
        <p:nvSpPr>
          <p:cNvPr id="67" name="Oval 66"/>
          <p:cNvSpPr/>
          <p:nvPr/>
        </p:nvSpPr>
        <p:spPr>
          <a:xfrm>
            <a:off x="2957389" y="2446640"/>
            <a:ext cx="90616" cy="90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itle 1"/>
          <p:cNvSpPr txBox="1">
            <a:spLocks/>
          </p:cNvSpPr>
          <p:nvPr/>
        </p:nvSpPr>
        <p:spPr>
          <a:xfrm>
            <a:off x="540235" y="282059"/>
            <a:ext cx="77470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Step 2: With Rotor Magnet </a:t>
            </a:r>
            <a:endParaRPr lang="en-US" dirty="0"/>
          </a:p>
        </p:txBody>
      </p:sp>
    </p:spTree>
    <p:extLst>
      <p:ext uri="{BB962C8B-B14F-4D97-AF65-F5344CB8AC3E}">
        <p14:creationId xmlns:p14="http://schemas.microsoft.com/office/powerpoint/2010/main" val="293148189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El-Sharkawi@University of Washington</a:t>
            </a:r>
          </a:p>
        </p:txBody>
      </p:sp>
      <p:sp>
        <p:nvSpPr>
          <p:cNvPr id="12697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87B27ED-7781-411C-A075-F1C70645BFC0}" type="slidenum">
              <a:rPr lang="en-US" sz="1400"/>
              <a:pPr/>
              <a:t>16</a:t>
            </a:fld>
            <a:endParaRPr lang="en-US" sz="1400"/>
          </a:p>
        </p:txBody>
      </p:sp>
      <p:pic>
        <p:nvPicPr>
          <p:cNvPr id="62" name="Picture 61"/>
          <p:cNvPicPr>
            <a:picLocks noChangeAspect="1"/>
          </p:cNvPicPr>
          <p:nvPr/>
        </p:nvPicPr>
        <p:blipFill rotWithShape="1">
          <a:blip r:embed="rId3"/>
          <a:srcRect t="4690" r="53683" b="16440"/>
          <a:stretch/>
        </p:blipFill>
        <p:spPr>
          <a:xfrm>
            <a:off x="5613395" y="2254863"/>
            <a:ext cx="5740405" cy="3204594"/>
          </a:xfrm>
          <a:prstGeom prst="rect">
            <a:avLst/>
          </a:prstGeom>
        </p:spPr>
      </p:pic>
      <p:grpSp>
        <p:nvGrpSpPr>
          <p:cNvPr id="60" name="Group 55"/>
          <p:cNvGrpSpPr>
            <a:grpSpLocks/>
          </p:cNvGrpSpPr>
          <p:nvPr/>
        </p:nvGrpSpPr>
        <p:grpSpPr bwMode="auto">
          <a:xfrm>
            <a:off x="1898932" y="1900664"/>
            <a:ext cx="468313" cy="612775"/>
            <a:chOff x="4070" y="899"/>
            <a:chExt cx="295" cy="386"/>
          </a:xfrm>
        </p:grpSpPr>
        <p:sp>
          <p:nvSpPr>
            <p:cNvPr id="61" name="Rectangle 56"/>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FF"/>
                </a:solidFill>
              </a:endParaRPr>
            </a:p>
          </p:txBody>
        </p:sp>
        <p:sp>
          <p:nvSpPr>
            <p:cNvPr id="63" name="Rectangle 57"/>
            <p:cNvSpPr>
              <a:spLocks noChangeArrowheads="1"/>
            </p:cNvSpPr>
            <p:nvPr/>
          </p:nvSpPr>
          <p:spPr bwMode="auto">
            <a:xfrm>
              <a:off x="4070" y="934"/>
              <a:ext cx="20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dirty="0" smtClean="0">
                  <a:solidFill>
                    <a:srgbClr val="0000FF"/>
                  </a:solidFill>
                  <a:sym typeface="Symbol" pitchFamily="18" charset="2"/>
                </a:rPr>
                <a:t>-</a:t>
              </a:r>
              <a:endParaRPr lang="en-US" dirty="0">
                <a:solidFill>
                  <a:srgbClr val="0000FF"/>
                </a:solidFill>
              </a:endParaRPr>
            </a:p>
          </p:txBody>
        </p:sp>
        <p:sp>
          <p:nvSpPr>
            <p:cNvPr id="64" name="Rectangle 58"/>
            <p:cNvSpPr>
              <a:spLocks noChangeArrowheads="1"/>
            </p:cNvSpPr>
            <p:nvPr/>
          </p:nvSpPr>
          <p:spPr bwMode="auto">
            <a:xfrm>
              <a:off x="4240" y="1091"/>
              <a:ext cx="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0000FF"/>
                  </a:solidFill>
                </a:rPr>
                <a:t>a</a:t>
              </a:r>
              <a:endParaRPr lang="en-US" dirty="0">
                <a:solidFill>
                  <a:srgbClr val="0000FF"/>
                </a:solidFill>
              </a:endParaRPr>
            </a:p>
          </p:txBody>
        </p:sp>
      </p:grpSp>
      <p:grpSp>
        <p:nvGrpSpPr>
          <p:cNvPr id="69" name="Group 117"/>
          <p:cNvGrpSpPr>
            <a:grpSpLocks/>
          </p:cNvGrpSpPr>
          <p:nvPr/>
        </p:nvGrpSpPr>
        <p:grpSpPr bwMode="auto">
          <a:xfrm>
            <a:off x="2703001" y="3247657"/>
            <a:ext cx="468313" cy="603250"/>
            <a:chOff x="4070" y="899"/>
            <a:chExt cx="295" cy="380"/>
          </a:xfrm>
        </p:grpSpPr>
        <p:sp>
          <p:nvSpPr>
            <p:cNvPr id="70" name="Rectangle 118"/>
            <p:cNvSpPr>
              <a:spLocks noChangeArrowheads="1"/>
            </p:cNvSpPr>
            <p:nvPr/>
          </p:nvSpPr>
          <p:spPr bwMode="auto">
            <a:xfrm>
              <a:off x="4070" y="899"/>
              <a:ext cx="295" cy="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8000"/>
                </a:solidFill>
              </a:endParaRPr>
            </a:p>
          </p:txBody>
        </p:sp>
        <p:sp>
          <p:nvSpPr>
            <p:cNvPr id="71" name="Rectangle 119"/>
            <p:cNvSpPr>
              <a:spLocks noChangeArrowheads="1"/>
            </p:cNvSpPr>
            <p:nvPr/>
          </p:nvSpPr>
          <p:spPr bwMode="auto">
            <a:xfrm>
              <a:off x="4070" y="934"/>
              <a:ext cx="1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a:solidFill>
                    <a:srgbClr val="008000"/>
                  </a:solidFill>
                  <a:sym typeface="Symbol" pitchFamily="18" charset="2"/>
                </a:rPr>
                <a:t></a:t>
              </a:r>
              <a:endParaRPr lang="en-US">
                <a:solidFill>
                  <a:srgbClr val="008000"/>
                </a:solidFill>
              </a:endParaRPr>
            </a:p>
          </p:txBody>
        </p:sp>
        <p:sp>
          <p:nvSpPr>
            <p:cNvPr id="72" name="Rectangle 120"/>
            <p:cNvSpPr>
              <a:spLocks noChangeArrowheads="1"/>
            </p:cNvSpPr>
            <p:nvPr/>
          </p:nvSpPr>
          <p:spPr bwMode="auto">
            <a:xfrm>
              <a:off x="4175" y="1085"/>
              <a:ext cx="8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solidFill>
                    <a:srgbClr val="008000"/>
                  </a:solidFill>
                </a:rPr>
                <a:t>b</a:t>
              </a:r>
              <a:endParaRPr lang="en-US" dirty="0">
                <a:solidFill>
                  <a:srgbClr val="008000"/>
                </a:solidFill>
              </a:endParaRPr>
            </a:p>
          </p:txBody>
        </p:sp>
      </p:grpSp>
      <p:cxnSp>
        <p:nvCxnSpPr>
          <p:cNvPr id="73" name="Straight Arrow Connector 72"/>
          <p:cNvCxnSpPr/>
          <p:nvPr/>
        </p:nvCxnSpPr>
        <p:spPr>
          <a:xfrm flipH="1">
            <a:off x="1050415" y="2513439"/>
            <a:ext cx="1951037" cy="12699"/>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2133089" y="2498360"/>
            <a:ext cx="884239" cy="1790697"/>
          </a:xfrm>
          <a:prstGeom prst="straightConnector1">
            <a:avLst/>
          </a:prstGeom>
          <a:ln w="5715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215248" y="2498360"/>
            <a:ext cx="2777628" cy="17725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55"/>
          <p:cNvGrpSpPr>
            <a:grpSpLocks/>
          </p:cNvGrpSpPr>
          <p:nvPr/>
        </p:nvGrpSpPr>
        <p:grpSpPr bwMode="auto">
          <a:xfrm>
            <a:off x="520178" y="3261512"/>
            <a:ext cx="468313" cy="603250"/>
            <a:chOff x="4070" y="899"/>
            <a:chExt cx="295" cy="380"/>
          </a:xfrm>
          <a:noFill/>
        </p:grpSpPr>
        <p:sp>
          <p:nvSpPr>
            <p:cNvPr id="79" name="Rectangle 56"/>
            <p:cNvSpPr>
              <a:spLocks noChangeArrowheads="1"/>
            </p:cNvSpPr>
            <p:nvPr/>
          </p:nvSpPr>
          <p:spPr bwMode="auto">
            <a:xfrm>
              <a:off x="4070" y="899"/>
              <a:ext cx="295" cy="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 name="Rectangle 57"/>
            <p:cNvSpPr>
              <a:spLocks noChangeArrowheads="1"/>
            </p:cNvSpPr>
            <p:nvPr/>
          </p:nvSpPr>
          <p:spPr bwMode="auto">
            <a:xfrm>
              <a:off x="4070" y="934"/>
              <a:ext cx="125"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dirty="0">
                  <a:sym typeface="Symbol" pitchFamily="18" charset="2"/>
                </a:rPr>
                <a:t></a:t>
              </a:r>
              <a:endParaRPr lang="en-US" dirty="0"/>
            </a:p>
          </p:txBody>
        </p:sp>
        <p:sp>
          <p:nvSpPr>
            <p:cNvPr id="81" name="Rectangle 58"/>
            <p:cNvSpPr>
              <a:spLocks noChangeArrowheads="1"/>
            </p:cNvSpPr>
            <p:nvPr/>
          </p:nvSpPr>
          <p:spPr bwMode="auto">
            <a:xfrm>
              <a:off x="4175" y="1085"/>
              <a:ext cx="83" cy="1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a:t>g</a:t>
              </a:r>
              <a:endParaRPr lang="en-US" dirty="0"/>
            </a:p>
          </p:txBody>
        </p:sp>
      </p:grpSp>
      <p:grpSp>
        <p:nvGrpSpPr>
          <p:cNvPr id="45" name="Group 44"/>
          <p:cNvGrpSpPr/>
          <p:nvPr/>
        </p:nvGrpSpPr>
        <p:grpSpPr>
          <a:xfrm rot="7030072">
            <a:off x="191438" y="2755734"/>
            <a:ext cx="3708185" cy="1302280"/>
            <a:chOff x="2414637" y="2272913"/>
            <a:chExt cx="3708185" cy="1302280"/>
          </a:xfrm>
        </p:grpSpPr>
        <p:grpSp>
          <p:nvGrpSpPr>
            <p:cNvPr id="46" name="Group 45"/>
            <p:cNvGrpSpPr/>
            <p:nvPr/>
          </p:nvGrpSpPr>
          <p:grpSpPr>
            <a:xfrm>
              <a:off x="2414637" y="2272913"/>
              <a:ext cx="3708185" cy="714619"/>
              <a:chOff x="2439351" y="2297627"/>
              <a:chExt cx="3708185" cy="714619"/>
            </a:xfrm>
          </p:grpSpPr>
          <p:grpSp>
            <p:nvGrpSpPr>
              <p:cNvPr id="49" name="Group 48"/>
              <p:cNvGrpSpPr/>
              <p:nvPr/>
            </p:nvGrpSpPr>
            <p:grpSpPr>
              <a:xfrm rot="5969081">
                <a:off x="2818347" y="2020200"/>
                <a:ext cx="424252" cy="979105"/>
                <a:chOff x="1058559" y="2186789"/>
                <a:chExt cx="984425" cy="1722067"/>
              </a:xfrm>
            </p:grpSpPr>
            <p:sp>
              <p:nvSpPr>
                <p:cNvPr id="55" name="Oval 54"/>
                <p:cNvSpPr/>
                <p:nvPr/>
              </p:nvSpPr>
              <p:spPr>
                <a:xfrm>
                  <a:off x="1062681" y="2186789"/>
                  <a:ext cx="980303" cy="35046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058559" y="3558389"/>
                  <a:ext cx="980303" cy="35046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255100" y="2316226"/>
                  <a:ext cx="613264" cy="140529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 name="Straight Arrow Connector 49"/>
              <p:cNvCxnSpPr/>
              <p:nvPr/>
            </p:nvCxnSpPr>
            <p:spPr>
              <a:xfrm>
                <a:off x="2439351" y="2422261"/>
                <a:ext cx="3708185" cy="589985"/>
              </a:xfrm>
              <a:prstGeom prst="straightConnector1">
                <a:avLst/>
              </a:prstGeom>
              <a:ln w="57150">
                <a:solidFill>
                  <a:srgbClr val="FF00FF"/>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5"/>
              <p:cNvGrpSpPr>
                <a:grpSpLocks/>
              </p:cNvGrpSpPr>
              <p:nvPr/>
            </p:nvGrpSpPr>
            <p:grpSpPr bwMode="auto">
              <a:xfrm>
                <a:off x="5405325" y="2301968"/>
                <a:ext cx="539751" cy="555625"/>
                <a:chOff x="4025" y="899"/>
                <a:chExt cx="340" cy="350"/>
              </a:xfrm>
              <a:noFill/>
            </p:grpSpPr>
            <p:sp>
              <p:nvSpPr>
                <p:cNvPr id="52" name="Rectangle 56"/>
                <p:cNvSpPr>
                  <a:spLocks noChangeArrowheads="1"/>
                </p:cNvSpPr>
                <p:nvPr/>
              </p:nvSpPr>
              <p:spPr bwMode="auto">
                <a:xfrm>
                  <a:off x="4070" y="899"/>
                  <a:ext cx="295" cy="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00FF"/>
                    </a:solidFill>
                  </a:endParaRPr>
                </a:p>
              </p:txBody>
            </p:sp>
            <p:sp>
              <p:nvSpPr>
                <p:cNvPr id="53" name="Rectangle 57"/>
                <p:cNvSpPr>
                  <a:spLocks noChangeArrowheads="1"/>
                </p:cNvSpPr>
                <p:nvPr/>
              </p:nvSpPr>
              <p:spPr bwMode="auto">
                <a:xfrm rot="14569928">
                  <a:off x="4106" y="1026"/>
                  <a:ext cx="125"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i="1" dirty="0">
                      <a:solidFill>
                        <a:srgbClr val="FF00FF"/>
                      </a:solidFill>
                      <a:sym typeface="Symbol" pitchFamily="18" charset="2"/>
                    </a:rPr>
                    <a:t></a:t>
                  </a:r>
                  <a:endParaRPr lang="en-US" dirty="0">
                    <a:solidFill>
                      <a:srgbClr val="FF00FF"/>
                    </a:solidFill>
                  </a:endParaRPr>
                </a:p>
              </p:txBody>
            </p:sp>
            <p:sp>
              <p:nvSpPr>
                <p:cNvPr id="54" name="Rectangle 58"/>
                <p:cNvSpPr>
                  <a:spLocks noChangeArrowheads="1"/>
                </p:cNvSpPr>
                <p:nvPr/>
              </p:nvSpPr>
              <p:spPr bwMode="auto">
                <a:xfrm rot="14569928">
                  <a:off x="4103" y="926"/>
                  <a:ext cx="128" cy="1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i="1" dirty="0" smtClean="0">
                      <a:solidFill>
                        <a:srgbClr val="FF00FF"/>
                      </a:solidFill>
                    </a:rPr>
                    <a:t>m</a:t>
                  </a:r>
                  <a:endParaRPr lang="en-US" dirty="0">
                    <a:solidFill>
                      <a:srgbClr val="FF00FF"/>
                    </a:solidFill>
                  </a:endParaRPr>
                </a:p>
              </p:txBody>
            </p:sp>
          </p:grpSp>
        </p:grpSp>
        <p:cxnSp>
          <p:nvCxnSpPr>
            <p:cNvPr id="47" name="Straight Arrow Connector 46"/>
            <p:cNvCxnSpPr/>
            <p:nvPr/>
          </p:nvCxnSpPr>
          <p:spPr>
            <a:xfrm flipH="1">
              <a:off x="4980518" y="2832879"/>
              <a:ext cx="192037" cy="619559"/>
            </a:xfrm>
            <a:prstGeom prst="straightConnector1">
              <a:avLst/>
            </a:prstGeom>
            <a:ln w="38100">
              <a:solidFill>
                <a:srgbClr val="777777"/>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rot="17114721">
              <a:off x="4849610" y="3040976"/>
              <a:ext cx="699102" cy="369332"/>
            </a:xfrm>
            <a:prstGeom prst="rect">
              <a:avLst/>
            </a:prstGeom>
            <a:noFill/>
          </p:spPr>
          <p:txBody>
            <a:bodyPr wrap="none" rtlCol="0">
              <a:spAutoFit/>
            </a:bodyPr>
            <a:lstStyle/>
            <a:p>
              <a:r>
                <a:rPr lang="en-US" dirty="0" smtClean="0"/>
                <a:t>Force</a:t>
              </a:r>
              <a:endParaRPr lang="en-US" dirty="0"/>
            </a:p>
          </p:txBody>
        </p:sp>
      </p:grpSp>
      <p:sp>
        <p:nvSpPr>
          <p:cNvPr id="82" name="Oval 81"/>
          <p:cNvSpPr/>
          <p:nvPr/>
        </p:nvSpPr>
        <p:spPr>
          <a:xfrm>
            <a:off x="2957389" y="2446640"/>
            <a:ext cx="90616" cy="90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itle 1"/>
          <p:cNvSpPr>
            <a:spLocks noGrp="1"/>
          </p:cNvSpPr>
          <p:nvPr>
            <p:ph type="title"/>
          </p:nvPr>
        </p:nvSpPr>
        <p:spPr>
          <a:xfrm>
            <a:off x="540235" y="282059"/>
            <a:ext cx="7747030" cy="1325563"/>
          </a:xfrm>
        </p:spPr>
        <p:txBody>
          <a:bodyPr>
            <a:normAutofit/>
          </a:bodyPr>
          <a:lstStyle/>
          <a:p>
            <a:r>
              <a:rPr lang="en-US" dirty="0" smtClean="0"/>
              <a:t>Step 3: With Rotor Magnet </a:t>
            </a:r>
            <a:endParaRPr lang="en-US" dirty="0"/>
          </a:p>
        </p:txBody>
      </p:sp>
    </p:spTree>
    <p:extLst>
      <p:ext uri="{BB962C8B-B14F-4D97-AF65-F5344CB8AC3E}">
        <p14:creationId xmlns:p14="http://schemas.microsoft.com/office/powerpoint/2010/main" val="108182138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Circuit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44353922"/>
              </p:ext>
            </p:extLst>
          </p:nvPr>
        </p:nvGraphicFramePr>
        <p:xfrm>
          <a:off x="1941685" y="1428750"/>
          <a:ext cx="8143875" cy="5429250"/>
        </p:xfrm>
        <a:graphic>
          <a:graphicData uri="http://schemas.openxmlformats.org/presentationml/2006/ole">
            <mc:AlternateContent xmlns:mc="http://schemas.openxmlformats.org/markup-compatibility/2006">
              <mc:Choice xmlns:v="urn:schemas-microsoft-com:vml" Requires="v">
                <p:oleObj spid="_x0000_s1067" name="Visio" r:id="rId3" imgW="8143971" imgH="5429148" progId="Visio.Drawing.15">
                  <p:embed/>
                </p:oleObj>
              </mc:Choice>
              <mc:Fallback>
                <p:oleObj name="Visio" r:id="rId3" imgW="8143971" imgH="5429148" progId="Visio.Drawing.15">
                  <p:embed/>
                  <p:pic>
                    <p:nvPicPr>
                      <p:cNvPr id="0" name=""/>
                      <p:cNvPicPr/>
                      <p:nvPr/>
                    </p:nvPicPr>
                    <p:blipFill>
                      <a:blip r:embed="rId4"/>
                      <a:stretch>
                        <a:fillRect/>
                      </a:stretch>
                    </p:blipFill>
                    <p:spPr>
                      <a:xfrm>
                        <a:off x="1941685" y="1428750"/>
                        <a:ext cx="8143875" cy="5429250"/>
                      </a:xfrm>
                      <a:prstGeom prst="rect">
                        <a:avLst/>
                      </a:prstGeom>
                    </p:spPr>
                  </p:pic>
                </p:oleObj>
              </mc:Fallback>
            </mc:AlternateContent>
          </a:graphicData>
        </a:graphic>
      </p:graphicFrame>
    </p:spTree>
    <p:extLst>
      <p:ext uri="{BB962C8B-B14F-4D97-AF65-F5344CB8AC3E}">
        <p14:creationId xmlns:p14="http://schemas.microsoft.com/office/powerpoint/2010/main" val="286302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a:t>
            </a:r>
            <a:r>
              <a:rPr lang="en-US" dirty="0" smtClean="0"/>
              <a:t>1: </a:t>
            </a:r>
            <a:r>
              <a:rPr lang="en-US" dirty="0"/>
              <a:t>Activated Transistors</a:t>
            </a:r>
          </a:p>
        </p:txBody>
      </p:sp>
      <p:graphicFrame>
        <p:nvGraphicFramePr>
          <p:cNvPr id="4" name="Object 3"/>
          <p:cNvGraphicFramePr>
            <a:graphicFrameLocks noChangeAspect="1"/>
          </p:cNvGraphicFramePr>
          <p:nvPr>
            <p:extLst>
              <p:ext uri="{D42A27DB-BD31-4B8C-83A1-F6EECF244321}">
                <p14:modId xmlns:p14="http://schemas.microsoft.com/office/powerpoint/2010/main" val="2985078905"/>
              </p:ext>
            </p:extLst>
          </p:nvPr>
        </p:nvGraphicFramePr>
        <p:xfrm>
          <a:off x="-167212" y="1553618"/>
          <a:ext cx="8143875" cy="5429250"/>
        </p:xfrm>
        <a:graphic>
          <a:graphicData uri="http://schemas.openxmlformats.org/presentationml/2006/ole">
            <mc:AlternateContent xmlns:mc="http://schemas.openxmlformats.org/markup-compatibility/2006">
              <mc:Choice xmlns:v="urn:schemas-microsoft-com:vml" Requires="v">
                <p:oleObj spid="_x0000_s13338" name="Visio" r:id="rId3" imgW="8143971" imgH="5429148" progId="Visio.Drawing.15">
                  <p:embed/>
                </p:oleObj>
              </mc:Choice>
              <mc:Fallback>
                <p:oleObj name="Visio" r:id="rId3" imgW="8143971" imgH="5429148" progId="Visio.Drawing.15">
                  <p:embed/>
                  <p:pic>
                    <p:nvPicPr>
                      <p:cNvPr id="0" name=""/>
                      <p:cNvPicPr/>
                      <p:nvPr/>
                    </p:nvPicPr>
                    <p:blipFill>
                      <a:blip r:embed="rId4"/>
                      <a:stretch>
                        <a:fillRect/>
                      </a:stretch>
                    </p:blipFill>
                    <p:spPr>
                      <a:xfrm>
                        <a:off x="-167212" y="1553618"/>
                        <a:ext cx="8143875" cy="5429250"/>
                      </a:xfrm>
                      <a:prstGeom prst="rect">
                        <a:avLst/>
                      </a:prstGeom>
                    </p:spPr>
                  </p:pic>
                </p:oleObj>
              </mc:Fallback>
            </mc:AlternateContent>
          </a:graphicData>
        </a:graphic>
      </p:graphicFrame>
      <p:pic>
        <p:nvPicPr>
          <p:cNvPr id="5" name="Picture 4"/>
          <p:cNvPicPr>
            <a:picLocks noChangeAspect="1"/>
          </p:cNvPicPr>
          <p:nvPr/>
        </p:nvPicPr>
        <p:blipFill rotWithShape="1">
          <a:blip r:embed="rId5"/>
          <a:srcRect l="4775" t="4690" r="53683" b="16440"/>
          <a:stretch/>
        </p:blipFill>
        <p:spPr>
          <a:xfrm>
            <a:off x="6971251" y="714387"/>
            <a:ext cx="5148668" cy="3204594"/>
          </a:xfrm>
          <a:prstGeom prst="rect">
            <a:avLst/>
          </a:prstGeom>
        </p:spPr>
      </p:pic>
    </p:spTree>
    <p:extLst>
      <p:ext uri="{BB962C8B-B14F-4D97-AF65-F5344CB8AC3E}">
        <p14:creationId xmlns:p14="http://schemas.microsoft.com/office/powerpoint/2010/main" val="966695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4775" t="4690" r="53683" b="16440"/>
          <a:stretch/>
        </p:blipFill>
        <p:spPr>
          <a:xfrm>
            <a:off x="6971251" y="714387"/>
            <a:ext cx="5148668" cy="3204594"/>
          </a:xfrm>
          <a:prstGeom prst="rect">
            <a:avLst/>
          </a:prstGeom>
        </p:spPr>
      </p:pic>
      <p:sp>
        <p:nvSpPr>
          <p:cNvPr id="2" name="Title 1"/>
          <p:cNvSpPr>
            <a:spLocks noGrp="1"/>
          </p:cNvSpPr>
          <p:nvPr>
            <p:ph type="title"/>
          </p:nvPr>
        </p:nvSpPr>
        <p:spPr/>
        <p:txBody>
          <a:bodyPr/>
          <a:lstStyle/>
          <a:p>
            <a:r>
              <a:rPr lang="en-US" dirty="0" smtClean="0"/>
              <a:t>Step 2: Activated Transistors</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2491310"/>
              </p:ext>
            </p:extLst>
          </p:nvPr>
        </p:nvGraphicFramePr>
        <p:xfrm>
          <a:off x="-282531" y="1447157"/>
          <a:ext cx="8143875" cy="5429250"/>
        </p:xfrm>
        <a:graphic>
          <a:graphicData uri="http://schemas.openxmlformats.org/presentationml/2006/ole">
            <mc:AlternateContent xmlns:mc="http://schemas.openxmlformats.org/markup-compatibility/2006">
              <mc:Choice xmlns:v="urn:schemas-microsoft-com:vml" Requires="v">
                <p:oleObj spid="_x0000_s8233" name="Visio" r:id="rId4" imgW="8143971" imgH="5429148" progId="Visio.Drawing.15">
                  <p:embed/>
                </p:oleObj>
              </mc:Choice>
              <mc:Fallback>
                <p:oleObj name="Visio" r:id="rId4" imgW="8143971" imgH="5429148" progId="Visio.Drawing.15">
                  <p:embed/>
                  <p:pic>
                    <p:nvPicPr>
                      <p:cNvPr id="0" name=""/>
                      <p:cNvPicPr/>
                      <p:nvPr/>
                    </p:nvPicPr>
                    <p:blipFill>
                      <a:blip r:embed="rId5"/>
                      <a:stretch>
                        <a:fillRect/>
                      </a:stretch>
                    </p:blipFill>
                    <p:spPr>
                      <a:xfrm>
                        <a:off x="-282531" y="1447157"/>
                        <a:ext cx="8143875" cy="5429250"/>
                      </a:xfrm>
                      <a:prstGeom prst="rect">
                        <a:avLst/>
                      </a:prstGeom>
                    </p:spPr>
                  </p:pic>
                </p:oleObj>
              </mc:Fallback>
            </mc:AlternateContent>
          </a:graphicData>
        </a:graphic>
      </p:graphicFrame>
    </p:spTree>
    <p:extLst>
      <p:ext uri="{BB962C8B-B14F-4D97-AF65-F5344CB8AC3E}">
        <p14:creationId xmlns:p14="http://schemas.microsoft.com/office/powerpoint/2010/main" val="4211719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04136"/>
            <a:ext cx="10515600" cy="1325563"/>
          </a:xfrm>
        </p:spPr>
        <p:txBody>
          <a:bodyPr/>
          <a:lstStyle/>
          <a:p>
            <a:r>
              <a:rPr lang="en-US" dirty="0" smtClean="0"/>
              <a:t>Brushless Motor</a:t>
            </a:r>
            <a:endParaRPr lang="en-US" dirty="0"/>
          </a:p>
        </p:txBody>
      </p:sp>
      <p:pic>
        <p:nvPicPr>
          <p:cNvPr id="3" name="Picture 2"/>
          <p:cNvPicPr>
            <a:picLocks noChangeAspect="1"/>
          </p:cNvPicPr>
          <p:nvPr/>
        </p:nvPicPr>
        <p:blipFill>
          <a:blip r:embed="rId2"/>
          <a:stretch>
            <a:fillRect/>
          </a:stretch>
        </p:blipFill>
        <p:spPr>
          <a:xfrm>
            <a:off x="339400" y="1236373"/>
            <a:ext cx="11565433" cy="5378398"/>
          </a:xfrm>
          <a:prstGeom prst="rect">
            <a:avLst/>
          </a:prstGeom>
        </p:spPr>
      </p:pic>
    </p:spTree>
    <p:extLst>
      <p:ext uri="{BB962C8B-B14F-4D97-AF65-F5344CB8AC3E}">
        <p14:creationId xmlns:p14="http://schemas.microsoft.com/office/powerpoint/2010/main" val="3797692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12623020"/>
              </p:ext>
            </p:extLst>
          </p:nvPr>
        </p:nvGraphicFramePr>
        <p:xfrm>
          <a:off x="-607056" y="1553618"/>
          <a:ext cx="8143875" cy="5429250"/>
        </p:xfrm>
        <a:graphic>
          <a:graphicData uri="http://schemas.openxmlformats.org/presentationml/2006/ole">
            <mc:AlternateContent xmlns:mc="http://schemas.openxmlformats.org/markup-compatibility/2006">
              <mc:Choice xmlns:v="urn:schemas-microsoft-com:vml" Requires="v">
                <p:oleObj spid="_x0000_s7207" name="Visio" r:id="rId3" imgW="8143971" imgH="5429148" progId="Visio.Drawing.15">
                  <p:embed/>
                </p:oleObj>
              </mc:Choice>
              <mc:Fallback>
                <p:oleObj name="Visio" r:id="rId3" imgW="8143971" imgH="5429148" progId="Visio.Drawing.15">
                  <p:embed/>
                  <p:pic>
                    <p:nvPicPr>
                      <p:cNvPr id="0" name=""/>
                      <p:cNvPicPr/>
                      <p:nvPr/>
                    </p:nvPicPr>
                    <p:blipFill>
                      <a:blip r:embed="rId4"/>
                      <a:stretch>
                        <a:fillRect/>
                      </a:stretch>
                    </p:blipFill>
                    <p:spPr>
                      <a:xfrm>
                        <a:off x="-607056" y="1553618"/>
                        <a:ext cx="8143875" cy="5429250"/>
                      </a:xfrm>
                      <a:prstGeom prst="rect">
                        <a:avLst/>
                      </a:prstGeom>
                    </p:spPr>
                  </p:pic>
                </p:oleObj>
              </mc:Fallback>
            </mc:AlternateContent>
          </a:graphicData>
        </a:graphic>
      </p:graphicFrame>
      <p:pic>
        <p:nvPicPr>
          <p:cNvPr id="5" name="Picture 4"/>
          <p:cNvPicPr>
            <a:picLocks noChangeAspect="1"/>
          </p:cNvPicPr>
          <p:nvPr/>
        </p:nvPicPr>
        <p:blipFill rotWithShape="1">
          <a:blip r:embed="rId5"/>
          <a:srcRect l="4775" t="4690" r="53683" b="16440"/>
          <a:stretch/>
        </p:blipFill>
        <p:spPr>
          <a:xfrm>
            <a:off x="6971251" y="714387"/>
            <a:ext cx="5148668" cy="3204594"/>
          </a:xfrm>
          <a:prstGeom prst="rect">
            <a:avLst/>
          </a:prstGeom>
        </p:spPr>
      </p:pic>
      <p:sp>
        <p:nvSpPr>
          <p:cNvPr id="2" name="Title 1"/>
          <p:cNvSpPr>
            <a:spLocks noGrp="1"/>
          </p:cNvSpPr>
          <p:nvPr>
            <p:ph type="title"/>
          </p:nvPr>
        </p:nvSpPr>
        <p:spPr/>
        <p:txBody>
          <a:bodyPr/>
          <a:lstStyle/>
          <a:p>
            <a:r>
              <a:rPr lang="en-US" dirty="0" smtClean="0"/>
              <a:t>Step 6: Activated Transistors</a:t>
            </a:r>
            <a:endParaRPr lang="en-US" dirty="0"/>
          </a:p>
        </p:txBody>
      </p:sp>
    </p:spTree>
    <p:extLst>
      <p:ext uri="{BB962C8B-B14F-4D97-AF65-F5344CB8AC3E}">
        <p14:creationId xmlns:p14="http://schemas.microsoft.com/office/powerpoint/2010/main" val="1146764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741792" y="157163"/>
            <a:ext cx="9876780" cy="1143000"/>
          </a:xfrm>
        </p:spPr>
        <p:txBody>
          <a:bodyPr/>
          <a:lstStyle/>
          <a:p>
            <a:pPr>
              <a:defRPr/>
            </a:pPr>
            <a:r>
              <a:rPr lang="en-US" sz="3600" dirty="0" smtClean="0"/>
              <a:t>Switching Signals</a:t>
            </a:r>
            <a:endParaRPr lang="en-US" sz="4800" i="1" dirty="0"/>
          </a:p>
        </p:txBody>
      </p:sp>
      <p:graphicFrame>
        <p:nvGraphicFramePr>
          <p:cNvPr id="3" name="Object 2"/>
          <p:cNvGraphicFramePr>
            <a:graphicFrameLocks noChangeAspect="1"/>
          </p:cNvGraphicFramePr>
          <p:nvPr>
            <p:extLst>
              <p:ext uri="{D42A27DB-BD31-4B8C-83A1-F6EECF244321}">
                <p14:modId xmlns:p14="http://schemas.microsoft.com/office/powerpoint/2010/main" val="1690723421"/>
              </p:ext>
            </p:extLst>
          </p:nvPr>
        </p:nvGraphicFramePr>
        <p:xfrm>
          <a:off x="79936" y="1300163"/>
          <a:ext cx="7482402" cy="4988268"/>
        </p:xfrm>
        <a:graphic>
          <a:graphicData uri="http://schemas.openxmlformats.org/presentationml/2006/ole">
            <mc:AlternateContent xmlns:mc="http://schemas.openxmlformats.org/markup-compatibility/2006">
              <mc:Choice xmlns:v="urn:schemas-microsoft-com:vml" Requires="v">
                <p:oleObj spid="_x0000_s12326" name="Visio" r:id="rId4" imgW="8143971" imgH="5429148" progId="Visio.Drawing.15">
                  <p:embed/>
                </p:oleObj>
              </mc:Choice>
              <mc:Fallback>
                <p:oleObj name="Visio" r:id="rId4" imgW="8143971" imgH="5429148" progId="Visio.Drawing.15">
                  <p:embed/>
                  <p:pic>
                    <p:nvPicPr>
                      <p:cNvPr id="0" name=""/>
                      <p:cNvPicPr/>
                      <p:nvPr/>
                    </p:nvPicPr>
                    <p:blipFill>
                      <a:blip r:embed="rId5"/>
                      <a:stretch>
                        <a:fillRect/>
                      </a:stretch>
                    </p:blipFill>
                    <p:spPr>
                      <a:xfrm>
                        <a:off x="79936" y="1300163"/>
                        <a:ext cx="7482402" cy="4988268"/>
                      </a:xfrm>
                      <a:prstGeom prst="rect">
                        <a:avLst/>
                      </a:prstGeom>
                    </p:spPr>
                  </p:pic>
                </p:oleObj>
              </mc:Fallback>
            </mc:AlternateContent>
          </a:graphicData>
        </a:graphic>
      </p:graphicFrame>
      <p:pic>
        <p:nvPicPr>
          <p:cNvPr id="5" name="Picture 4"/>
          <p:cNvPicPr>
            <a:picLocks noChangeAspect="1"/>
          </p:cNvPicPr>
          <p:nvPr/>
        </p:nvPicPr>
        <p:blipFill rotWithShape="1">
          <a:blip r:embed="rId6"/>
          <a:srcRect l="4775" t="4690" r="54318" b="16440"/>
          <a:stretch/>
        </p:blipFill>
        <p:spPr>
          <a:xfrm>
            <a:off x="7117491" y="2072847"/>
            <a:ext cx="5069971" cy="3204594"/>
          </a:xfrm>
          <a:prstGeom prst="rect">
            <a:avLst/>
          </a:prstGeom>
        </p:spPr>
      </p:pic>
    </p:spTree>
    <p:extLst>
      <p:ext uri="{BB962C8B-B14F-4D97-AF65-F5344CB8AC3E}">
        <p14:creationId xmlns:p14="http://schemas.microsoft.com/office/powerpoint/2010/main" val="1519185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Effect transition="in" filter="wipe(left)">
                                      <p:cBhvr>
                                        <p:cTn id="7" dur="500"/>
                                        <p:tgtEl>
                                          <p:spTgt spid="287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741792" y="157163"/>
            <a:ext cx="9876780" cy="1143000"/>
          </a:xfrm>
        </p:spPr>
        <p:txBody>
          <a:bodyPr/>
          <a:lstStyle/>
          <a:p>
            <a:pPr>
              <a:defRPr/>
            </a:pPr>
            <a:r>
              <a:rPr lang="en-US" sz="3600" dirty="0"/>
              <a:t>Voltage </a:t>
            </a:r>
            <a:r>
              <a:rPr lang="en-US" sz="3600" dirty="0" smtClean="0"/>
              <a:t>Regulation </a:t>
            </a:r>
            <a:r>
              <a:rPr lang="en-US" sz="3600" dirty="0"/>
              <a:t>- Fixed Width Modulation</a:t>
            </a:r>
            <a:endParaRPr lang="en-US" sz="4800" dirty="0"/>
          </a:p>
        </p:txBody>
      </p:sp>
      <p:graphicFrame>
        <p:nvGraphicFramePr>
          <p:cNvPr id="3" name="Object 2"/>
          <p:cNvGraphicFramePr>
            <a:graphicFrameLocks noChangeAspect="1"/>
          </p:cNvGraphicFramePr>
          <p:nvPr>
            <p:extLst>
              <p:ext uri="{D42A27DB-BD31-4B8C-83A1-F6EECF244321}">
                <p14:modId xmlns:p14="http://schemas.microsoft.com/office/powerpoint/2010/main" val="801922444"/>
              </p:ext>
            </p:extLst>
          </p:nvPr>
        </p:nvGraphicFramePr>
        <p:xfrm>
          <a:off x="-208391" y="1300163"/>
          <a:ext cx="8143875" cy="5429250"/>
        </p:xfrm>
        <a:graphic>
          <a:graphicData uri="http://schemas.openxmlformats.org/presentationml/2006/ole">
            <mc:AlternateContent xmlns:mc="http://schemas.openxmlformats.org/markup-compatibility/2006">
              <mc:Choice xmlns:v="urn:schemas-microsoft-com:vml" Requires="v">
                <p:oleObj spid="_x0000_s9255" name="Visio" r:id="rId4" imgW="8143971" imgH="5429148" progId="Visio.Drawing.15">
                  <p:embed/>
                </p:oleObj>
              </mc:Choice>
              <mc:Fallback>
                <p:oleObj name="Visio" r:id="rId4" imgW="8143971" imgH="5429148" progId="Visio.Drawing.15">
                  <p:embed/>
                  <p:pic>
                    <p:nvPicPr>
                      <p:cNvPr id="0" name=""/>
                      <p:cNvPicPr/>
                      <p:nvPr/>
                    </p:nvPicPr>
                    <p:blipFill>
                      <a:blip r:embed="rId5"/>
                      <a:stretch>
                        <a:fillRect/>
                      </a:stretch>
                    </p:blipFill>
                    <p:spPr>
                      <a:xfrm>
                        <a:off x="-208391" y="1300163"/>
                        <a:ext cx="8143875" cy="54292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TextBox 3"/>
              <p:cNvSpPr txBox="1"/>
              <p:nvPr/>
            </p:nvSpPr>
            <p:spPr>
              <a:xfrm>
                <a:off x="5380063" y="2472598"/>
                <a:ext cx="6241409" cy="29841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W</m:t>
                      </m:r>
                      <m:r>
                        <m:rPr>
                          <m:sty m:val="p"/>
                        </m:rPr>
                        <a:rPr lang="en-US" b="0" i="0" smtClean="0">
                          <a:latin typeface="Cambria Math" panose="02040503050406030204" pitchFamily="18" charset="0"/>
                        </a:rPr>
                        <m:t>ithout</m:t>
                      </m:r>
                      <m:r>
                        <a:rPr lang="en-US" b="0" i="0" smtClean="0">
                          <a:latin typeface="Cambria Math" panose="02040503050406030204" pitchFamily="18" charset="0"/>
                        </a:rPr>
                        <m:t> </m:t>
                      </m:r>
                      <m:r>
                        <m:rPr>
                          <m:sty m:val="p"/>
                        </m:rPr>
                        <a:rPr lang="en-US" b="0" i="0" smtClean="0">
                          <a:latin typeface="Cambria Math" panose="02040503050406030204" pitchFamily="18" charset="0"/>
                        </a:rPr>
                        <m:t>modullation</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voltage</m:t>
                      </m:r>
                      <m:r>
                        <a:rPr lang="en-US" b="0" i="0" smtClean="0">
                          <a:latin typeface="Cambria Math" panose="02040503050406030204" pitchFamily="18" charset="0"/>
                        </a:rPr>
                        <m:t> </m:t>
                      </m:r>
                      <m:r>
                        <m:rPr>
                          <m:sty m:val="p"/>
                        </m:rPr>
                        <a:rPr lang="en-US" b="0" i="0" smtClean="0">
                          <a:latin typeface="Cambria Math" panose="02040503050406030204" pitchFamily="18" charset="0"/>
                        </a:rPr>
                        <m:t>during</m:t>
                      </m:r>
                      <m:r>
                        <a:rPr lang="en-US" b="0" i="0" smtClean="0">
                          <a:latin typeface="Cambria Math" panose="02040503050406030204" pitchFamily="18" charset="0"/>
                        </a:rPr>
                        <m:t> </m:t>
                      </m:r>
                      <m:sSub>
                        <m:sSubPr>
                          <m:ctrlPr>
                            <a:rPr lang="en-US" b="0" i="1" smtClean="0">
                              <a:latin typeface="Cambria Math"/>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𝑠𝑡𝑒𝑝</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is</m:t>
                      </m:r>
                      <m:sSub>
                        <m:sSubPr>
                          <m:ctrlPr>
                            <a:rPr lang="en-US" i="1">
                              <a:latin typeface="Cambria Math"/>
                            </a:rPr>
                          </m:ctrlPr>
                        </m:sSubPr>
                        <m:e>
                          <m:r>
                            <a:rPr lang="en-US" b="0" i="1" smtClean="0">
                              <a:latin typeface="Cambria Math" panose="02040503050406030204" pitchFamily="18" charset="0"/>
                            </a:rPr>
                            <m:t>  </m:t>
                          </m:r>
                          <m:r>
                            <a:rPr lang="en-US" i="1">
                              <a:latin typeface="Cambria Math" panose="02040503050406030204" pitchFamily="18" charset="0"/>
                            </a:rPr>
                            <m:t>𝑉</m:t>
                          </m:r>
                        </m:e>
                        <m:sub>
                          <m:r>
                            <a:rPr lang="en-US" i="1">
                              <a:latin typeface="Cambria Math" panose="02040503050406030204" pitchFamily="18" charset="0"/>
                            </a:rPr>
                            <m:t>𝑑𝑐</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380063" y="2472598"/>
                <a:ext cx="6241409" cy="298415"/>
              </a:xfrm>
              <a:prstGeom prst="rect">
                <a:avLst/>
              </a:prstGeom>
              <a:blipFill rotWithShape="0">
                <a:blip r:embed="rId7"/>
                <a:stretch>
                  <a:fillRect t="-2041" b="-265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893387" y="4076011"/>
                <a:ext cx="413818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With</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Modulation</m:t>
                      </m:r>
                      <m:r>
                        <a:rPr lang="en-US" sz="2400" b="0" i="1" smtClean="0">
                          <a:latin typeface="Cambria Math" panose="02040503050406030204" pitchFamily="18" charset="0"/>
                        </a:rPr>
                        <m:t>,</m:t>
                      </m:r>
                      <m:sSub>
                        <m:sSubPr>
                          <m:ctrlPr>
                            <a:rPr lang="en-US" sz="2400" i="1" smtClean="0">
                              <a:latin typeface="Cambria Math"/>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𝑉</m:t>
                          </m:r>
                        </m:e>
                        <m:sub>
                          <m:r>
                            <a:rPr lang="en-US" sz="2400" b="0" i="1" smtClean="0">
                              <a:latin typeface="Cambria Math" panose="02040503050406030204" pitchFamily="18" charset="0"/>
                            </a:rPr>
                            <m:t>𝑎𝑣𝑒</m:t>
                          </m:r>
                        </m:sub>
                      </m:sSub>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𝑑𝑐</m:t>
                          </m:r>
                        </m:sub>
                      </m:sSub>
                      <m:r>
                        <a:rPr lang="en-US" sz="2400" b="0" i="1" smtClean="0">
                          <a:latin typeface="Cambria Math" panose="02040503050406030204" pitchFamily="18" charset="0"/>
                        </a:rPr>
                        <m:t> </m:t>
                      </m:r>
                      <m:r>
                        <a:rPr lang="en-US" sz="2400" b="0" i="1" smtClean="0">
                          <a:latin typeface="Cambria Math" panose="02040503050406030204" pitchFamily="18" charset="0"/>
                        </a:rPr>
                        <m:t>𝑑</m:t>
                      </m:r>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893387" y="4076011"/>
                <a:ext cx="4138184" cy="369332"/>
              </a:xfrm>
              <a:prstGeom prst="rect">
                <a:avLst/>
              </a:prstGeom>
              <a:blipFill rotWithShape="0">
                <a:blip r:embed="rId8"/>
                <a:stretch>
                  <a:fillRect l="-1325" r="-1178"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188726" y="5016843"/>
                <a:ext cx="1339021" cy="817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m:t>
                      </m:r>
                      <m:r>
                        <a:rPr lang="en-US" sz="2400" b="0" i="1" smtClean="0">
                          <a:latin typeface="Cambria Math" panose="02040503050406030204" pitchFamily="18" charset="0"/>
                        </a:rPr>
                        <m:t>=</m:t>
                      </m:r>
                      <m:f>
                        <m:fPr>
                          <m:ctrlPr>
                            <a:rPr lang="en-US" sz="2400" b="0" i="1" smtClean="0">
                              <a:latin typeface="Cambria Math"/>
                            </a:rPr>
                          </m:ctrlPr>
                        </m:fPr>
                        <m:num>
                          <m:nary>
                            <m:naryPr>
                              <m:chr m:val="∑"/>
                              <m:subHide m:val="on"/>
                              <m:supHide m:val="on"/>
                              <m:ctrlPr>
                                <a:rPr lang="en-US" sz="2400" b="0" i="1" smtClean="0">
                                  <a:latin typeface="Cambria Math"/>
                                </a:rPr>
                              </m:ctrlPr>
                            </m:naryPr>
                            <m:sub/>
                            <m:sup/>
                            <m:e>
                              <m:sSub>
                                <m:sSubPr>
                                  <m:ctrlPr>
                                    <a:rPr lang="en-US" sz="2400" b="0" i="1" smtClean="0">
                                      <a:latin typeface="Cambria Math"/>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𝑜𝑛</m:t>
                                  </m:r>
                                </m:sub>
                              </m:sSub>
                            </m:e>
                          </m:nary>
                        </m:num>
                        <m:den>
                          <m:sSub>
                            <m:sSubPr>
                              <m:ctrlPr>
                                <a:rPr lang="en-US" sz="2400" b="0" i="1" smtClean="0">
                                  <a:latin typeface="Cambria Math"/>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𝑠𝑡𝑒𝑝</m:t>
                              </m:r>
                            </m:sub>
                          </m:sSub>
                        </m:den>
                      </m:f>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8188726" y="5016843"/>
                <a:ext cx="1339021" cy="817083"/>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28015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Effect transition="in" filter="wipe(left)">
                                      <p:cBhvr>
                                        <p:cTn id="7" dur="500"/>
                                        <p:tgtEl>
                                          <p:spTgt spid="287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741792" y="157163"/>
            <a:ext cx="9876780" cy="1143000"/>
          </a:xfrm>
        </p:spPr>
        <p:txBody>
          <a:bodyPr/>
          <a:lstStyle/>
          <a:p>
            <a:pPr>
              <a:defRPr/>
            </a:pPr>
            <a:r>
              <a:rPr lang="en-US" sz="3600" dirty="0"/>
              <a:t>Voltage </a:t>
            </a:r>
            <a:r>
              <a:rPr lang="en-US" sz="3600" dirty="0" smtClean="0"/>
              <a:t>Regulation </a:t>
            </a:r>
            <a:r>
              <a:rPr lang="en-US" sz="3600" dirty="0"/>
              <a:t>- Fixed Width Modulation</a:t>
            </a:r>
            <a:endParaRPr lang="en-US" sz="4800" dirty="0"/>
          </a:p>
        </p:txBody>
      </p:sp>
      <p:graphicFrame>
        <p:nvGraphicFramePr>
          <p:cNvPr id="3" name="Object 2"/>
          <p:cNvGraphicFramePr>
            <a:graphicFrameLocks noChangeAspect="1"/>
          </p:cNvGraphicFramePr>
          <p:nvPr>
            <p:extLst/>
          </p:nvPr>
        </p:nvGraphicFramePr>
        <p:xfrm>
          <a:off x="-208391" y="1300163"/>
          <a:ext cx="8143875" cy="5429250"/>
        </p:xfrm>
        <a:graphic>
          <a:graphicData uri="http://schemas.openxmlformats.org/presentationml/2006/ole">
            <mc:AlternateContent xmlns:mc="http://schemas.openxmlformats.org/markup-compatibility/2006">
              <mc:Choice xmlns:v="urn:schemas-microsoft-com:vml" Requires="v">
                <p:oleObj spid="_x0000_s15382" name="Visio" r:id="rId4" imgW="8143971" imgH="5429148" progId="Visio.Drawing.15">
                  <p:embed/>
                </p:oleObj>
              </mc:Choice>
              <mc:Fallback>
                <p:oleObj name="Visio" r:id="rId4" imgW="8143971" imgH="5429148" progId="Visio.Drawing.15">
                  <p:embed/>
                  <p:pic>
                    <p:nvPicPr>
                      <p:cNvPr id="0" name=""/>
                      <p:cNvPicPr/>
                      <p:nvPr/>
                    </p:nvPicPr>
                    <p:blipFill>
                      <a:blip r:embed="rId5"/>
                      <a:stretch>
                        <a:fillRect/>
                      </a:stretch>
                    </p:blipFill>
                    <p:spPr>
                      <a:xfrm>
                        <a:off x="-208391" y="1300163"/>
                        <a:ext cx="8143875" cy="54292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TextBox 3"/>
              <p:cNvSpPr txBox="1"/>
              <p:nvPr/>
            </p:nvSpPr>
            <p:spPr>
              <a:xfrm>
                <a:off x="5380063" y="2472598"/>
                <a:ext cx="6241409" cy="29841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W</m:t>
                      </m:r>
                      <m:r>
                        <m:rPr>
                          <m:sty m:val="p"/>
                        </m:rPr>
                        <a:rPr lang="en-US" b="0" i="0" smtClean="0">
                          <a:latin typeface="Cambria Math" panose="02040503050406030204" pitchFamily="18" charset="0"/>
                        </a:rPr>
                        <m:t>ithout</m:t>
                      </m:r>
                      <m:r>
                        <a:rPr lang="en-US" b="0" i="0" smtClean="0">
                          <a:latin typeface="Cambria Math" panose="02040503050406030204" pitchFamily="18" charset="0"/>
                        </a:rPr>
                        <m:t> </m:t>
                      </m:r>
                      <m:r>
                        <m:rPr>
                          <m:sty m:val="p"/>
                        </m:rPr>
                        <a:rPr lang="en-US" b="0" i="0" smtClean="0">
                          <a:latin typeface="Cambria Math" panose="02040503050406030204" pitchFamily="18" charset="0"/>
                        </a:rPr>
                        <m:t>modullation</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voltage</m:t>
                      </m:r>
                      <m:r>
                        <a:rPr lang="en-US" b="0" i="0" smtClean="0">
                          <a:latin typeface="Cambria Math" panose="02040503050406030204" pitchFamily="18" charset="0"/>
                        </a:rPr>
                        <m:t> </m:t>
                      </m:r>
                      <m:r>
                        <m:rPr>
                          <m:sty m:val="p"/>
                        </m:rPr>
                        <a:rPr lang="en-US" b="0" i="0" smtClean="0">
                          <a:latin typeface="Cambria Math" panose="02040503050406030204" pitchFamily="18" charset="0"/>
                        </a:rPr>
                        <m:t>during</m:t>
                      </m:r>
                      <m:r>
                        <a:rPr lang="en-US" b="0" i="0" smtClean="0">
                          <a:latin typeface="Cambria Math" panose="02040503050406030204" pitchFamily="18" charset="0"/>
                        </a:rPr>
                        <m:t> </m:t>
                      </m:r>
                      <m:sSub>
                        <m:sSubPr>
                          <m:ctrlPr>
                            <a:rPr lang="en-US" b="0" i="1" smtClean="0">
                              <a:latin typeface="Cambria Math"/>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𝑠𝑡𝑒𝑝</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is</m:t>
                      </m:r>
                      <m:sSub>
                        <m:sSubPr>
                          <m:ctrlPr>
                            <a:rPr lang="en-US" i="1">
                              <a:latin typeface="Cambria Math"/>
                            </a:rPr>
                          </m:ctrlPr>
                        </m:sSubPr>
                        <m:e>
                          <m:r>
                            <a:rPr lang="en-US" b="0" i="1" smtClean="0">
                              <a:latin typeface="Cambria Math" panose="02040503050406030204" pitchFamily="18" charset="0"/>
                            </a:rPr>
                            <m:t>  </m:t>
                          </m:r>
                          <m:r>
                            <a:rPr lang="en-US" i="1">
                              <a:latin typeface="Cambria Math" panose="02040503050406030204" pitchFamily="18" charset="0"/>
                            </a:rPr>
                            <m:t>𝑉</m:t>
                          </m:r>
                        </m:e>
                        <m:sub>
                          <m:r>
                            <a:rPr lang="en-US" i="1">
                              <a:latin typeface="Cambria Math" panose="02040503050406030204" pitchFamily="18" charset="0"/>
                            </a:rPr>
                            <m:t>𝑑𝑐</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380063" y="2472598"/>
                <a:ext cx="6241409" cy="298415"/>
              </a:xfrm>
              <a:prstGeom prst="rect">
                <a:avLst/>
              </a:prstGeom>
              <a:blipFill rotWithShape="0">
                <a:blip r:embed="rId7"/>
                <a:stretch>
                  <a:fillRect t="-2041" b="-265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378783" y="4307938"/>
                <a:ext cx="5347746" cy="650627"/>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With</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Modulation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phase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voltage</m:t>
                      </m:r>
                      <m:sSub>
                        <m:sSubPr>
                          <m:ctrlPr>
                            <a:rPr lang="en-US" sz="2000" i="1" smtClean="0">
                              <a:latin typeface="Cambria Math"/>
                            </a:rPr>
                          </m:ctrlPr>
                        </m:sSubPr>
                        <m:e>
                          <m:r>
                            <a:rPr lang="en-US" sz="2000" b="0" i="1" smtClean="0">
                              <a:latin typeface="Cambria Math" panose="02040503050406030204" pitchFamily="18" charset="0"/>
                            </a:rPr>
                            <m:t>  </m:t>
                          </m:r>
                          <m:r>
                            <a:rPr lang="en-US" sz="2000" b="0" i="1" smtClean="0">
                              <a:latin typeface="Cambria Math" panose="02040503050406030204" pitchFamily="18" charset="0"/>
                            </a:rPr>
                            <m:t>𝑉</m:t>
                          </m:r>
                        </m:e>
                        <m:sub>
                          <m:r>
                            <a:rPr lang="en-US" sz="2000" b="0" i="1" smtClean="0">
                              <a:latin typeface="Cambria Math" panose="02040503050406030204" pitchFamily="18" charset="0"/>
                            </a:rPr>
                            <m:t>𝑟𝑚𝑠</m:t>
                          </m:r>
                        </m:sub>
                      </m:sSub>
                      <m:r>
                        <a:rPr lang="en-US" sz="2000" b="0" i="1" smtClean="0">
                          <a:latin typeface="Cambria Math" panose="02040503050406030204" pitchFamily="18" charset="0"/>
                        </a:rPr>
                        <m:t>=</m:t>
                      </m:r>
                      <m:f>
                        <m:fPr>
                          <m:ctrlPr>
                            <a:rPr lang="en-US" sz="2000" b="0" i="1" smtClean="0">
                              <a:latin typeface="Cambria Math"/>
                            </a:rPr>
                          </m:ctrlPr>
                        </m:fPr>
                        <m:num>
                          <m:rad>
                            <m:radPr>
                              <m:degHide m:val="on"/>
                              <m:ctrlPr>
                                <a:rPr lang="en-US" sz="2000" i="1">
                                  <a:latin typeface="Cambria Math"/>
                                </a:rPr>
                              </m:ctrlPr>
                            </m:radPr>
                            <m:deg/>
                            <m:e>
                              <m:r>
                                <a:rPr lang="en-US" sz="2000" i="1">
                                  <a:latin typeface="Cambria Math" panose="02040503050406030204" pitchFamily="18" charset="0"/>
                                </a:rPr>
                                <m:t>2</m:t>
                              </m:r>
                              <m:r>
                                <a:rPr lang="en-US" sz="2000" i="1">
                                  <a:latin typeface="Cambria Math" panose="02040503050406030204" pitchFamily="18" charset="0"/>
                                </a:rPr>
                                <m:t>𝑑</m:t>
                              </m:r>
                            </m:e>
                          </m:rad>
                        </m:num>
                        <m:den>
                          <m:r>
                            <a:rPr lang="en-US" sz="2000" b="0" i="1" smtClean="0">
                              <a:latin typeface="Cambria Math" panose="02040503050406030204" pitchFamily="18" charset="0"/>
                            </a:rPr>
                            <m:t>3</m:t>
                          </m:r>
                        </m:den>
                      </m:f>
                      <m:r>
                        <a:rPr lang="en-US" sz="2000" b="0" i="1" smtClean="0">
                          <a:latin typeface="Cambria Math" panose="02040503050406030204" pitchFamily="18" charset="0"/>
                        </a:rPr>
                        <m:t> </m:t>
                      </m:r>
                      <m:sSub>
                        <m:sSubPr>
                          <m:ctrlPr>
                            <a:rPr lang="en-US" sz="2000" b="0" i="1" smtClean="0">
                              <a:latin typeface="Cambria Math"/>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𝑑𝑐</m:t>
                          </m:r>
                        </m:sub>
                      </m:sSub>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378783" y="4307938"/>
                <a:ext cx="5347746" cy="65062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270097" y="5351694"/>
                <a:ext cx="1339021" cy="817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m:t>
                      </m:r>
                      <m:r>
                        <a:rPr lang="en-US" sz="2400" b="0" i="1" smtClean="0">
                          <a:latin typeface="Cambria Math" panose="02040503050406030204" pitchFamily="18" charset="0"/>
                        </a:rPr>
                        <m:t>=</m:t>
                      </m:r>
                      <m:f>
                        <m:fPr>
                          <m:ctrlPr>
                            <a:rPr lang="en-US" sz="2400" b="0" i="1" smtClean="0">
                              <a:latin typeface="Cambria Math"/>
                            </a:rPr>
                          </m:ctrlPr>
                        </m:fPr>
                        <m:num>
                          <m:nary>
                            <m:naryPr>
                              <m:chr m:val="∑"/>
                              <m:subHide m:val="on"/>
                              <m:supHide m:val="on"/>
                              <m:ctrlPr>
                                <a:rPr lang="en-US" sz="2400" b="0" i="1" smtClean="0">
                                  <a:latin typeface="Cambria Math"/>
                                </a:rPr>
                              </m:ctrlPr>
                            </m:naryPr>
                            <m:sub/>
                            <m:sup/>
                            <m:e>
                              <m:sSub>
                                <m:sSubPr>
                                  <m:ctrlPr>
                                    <a:rPr lang="en-US" sz="2400" b="0" i="1" smtClean="0">
                                      <a:latin typeface="Cambria Math"/>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𝑜𝑛</m:t>
                                  </m:r>
                                </m:sub>
                              </m:sSub>
                            </m:e>
                          </m:nary>
                        </m:num>
                        <m:den>
                          <m:sSub>
                            <m:sSubPr>
                              <m:ctrlPr>
                                <a:rPr lang="en-US" sz="2400" b="0" i="1" smtClean="0">
                                  <a:latin typeface="Cambria Math"/>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𝑠𝑡𝑒𝑝</m:t>
                              </m:r>
                            </m:sub>
                          </m:sSub>
                        </m:den>
                      </m:f>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8270097" y="5351694"/>
                <a:ext cx="1339021" cy="817083"/>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06136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Effect transition="in" filter="wipe(left)">
                                      <p:cBhvr>
                                        <p:cTn id="7" dur="500"/>
                                        <p:tgtEl>
                                          <p:spTgt spid="287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741792" y="157163"/>
            <a:ext cx="9876780" cy="1143000"/>
          </a:xfrm>
        </p:spPr>
        <p:txBody>
          <a:bodyPr/>
          <a:lstStyle/>
          <a:p>
            <a:pPr>
              <a:defRPr/>
            </a:pPr>
            <a:r>
              <a:rPr lang="en-US" sz="3600" dirty="0" smtClean="0"/>
              <a:t>Problem</a:t>
            </a:r>
            <a:endParaRPr lang="en-US" sz="4800" i="1" dirty="0"/>
          </a:p>
        </p:txBody>
      </p:sp>
      <p:sp>
        <p:nvSpPr>
          <p:cNvPr id="8" name="TextBox 7"/>
          <p:cNvSpPr txBox="1"/>
          <p:nvPr/>
        </p:nvSpPr>
        <p:spPr>
          <a:xfrm>
            <a:off x="523067" y="1300163"/>
            <a:ext cx="3797642" cy="2308324"/>
          </a:xfrm>
          <a:prstGeom prst="rect">
            <a:avLst/>
          </a:prstGeom>
          <a:noFill/>
        </p:spPr>
        <p:txBody>
          <a:bodyPr wrap="square" rtlCol="0">
            <a:spAutoFit/>
          </a:bodyPr>
          <a:lstStyle/>
          <a:p>
            <a:r>
              <a:rPr lang="en-US" sz="2400" u="sng" dirty="0" smtClean="0"/>
              <a:t>Facts:</a:t>
            </a:r>
          </a:p>
          <a:p>
            <a:pPr marL="285750" indent="-285750">
              <a:buFont typeface="Arial" panose="020B0604020202020204" pitchFamily="34" charset="0"/>
              <a:buChar char="•"/>
            </a:pPr>
            <a:r>
              <a:rPr lang="en-US" sz="2400" dirty="0" smtClean="0"/>
              <a:t>Transistors do not </a:t>
            </a:r>
            <a:r>
              <a:rPr lang="en-US" sz="2400" dirty="0" smtClean="0">
                <a:solidFill>
                  <a:srgbClr val="FF0000"/>
                </a:solidFill>
              </a:rPr>
              <a:t>immediately</a:t>
            </a:r>
            <a:r>
              <a:rPr lang="en-US" sz="2400" dirty="0" smtClean="0"/>
              <a:t> commutate (open)</a:t>
            </a:r>
          </a:p>
          <a:p>
            <a:pPr marL="285750" indent="-285750">
              <a:buFont typeface="Arial" panose="020B0604020202020204" pitchFamily="34" charset="0"/>
              <a:buChar char="•"/>
            </a:pPr>
            <a:r>
              <a:rPr lang="en-US" sz="2400" dirty="0"/>
              <a:t>Transistors do not </a:t>
            </a:r>
            <a:r>
              <a:rPr lang="en-US" sz="2400" dirty="0">
                <a:solidFill>
                  <a:srgbClr val="FF0000"/>
                </a:solidFill>
              </a:rPr>
              <a:t>immediately</a:t>
            </a:r>
            <a:r>
              <a:rPr lang="en-US" sz="2400" dirty="0"/>
              <a:t> c</a:t>
            </a:r>
            <a:r>
              <a:rPr lang="en-US" sz="2400" dirty="0" smtClean="0"/>
              <a:t>lose</a:t>
            </a:r>
            <a:endParaRPr lang="en-US" sz="2400" dirty="0"/>
          </a:p>
        </p:txBody>
      </p:sp>
      <mc:AlternateContent xmlns:mc="http://schemas.openxmlformats.org/markup-compatibility/2006" xmlns:a14="http://schemas.microsoft.com/office/drawing/2010/main">
        <mc:Choice Requires="a14">
          <p:sp>
            <p:nvSpPr>
              <p:cNvPr id="9" name="TextBox 8"/>
              <p:cNvSpPr txBox="1"/>
              <p:nvPr/>
            </p:nvSpPr>
            <p:spPr>
              <a:xfrm>
                <a:off x="523067" y="3693591"/>
                <a:ext cx="3797642" cy="1755352"/>
              </a:xfrm>
              <a:prstGeom prst="rect">
                <a:avLst/>
              </a:prstGeom>
              <a:noFill/>
            </p:spPr>
            <p:txBody>
              <a:bodyPr wrap="square" rtlCol="0">
                <a:spAutoFit/>
              </a:bodyPr>
              <a:lstStyle/>
              <a:p>
                <a:r>
                  <a:rPr lang="en-US" sz="2400" u="sng" dirty="0" smtClean="0"/>
                  <a:t>Problem:</a:t>
                </a:r>
              </a:p>
              <a:p>
                <a:pPr marL="285750" indent="-285750">
                  <a:buFont typeface="Arial" panose="020B0604020202020204" pitchFamily="34" charset="0"/>
                  <a:buChar char="•"/>
                </a:pPr>
                <a:r>
                  <a:rPr lang="en-US" sz="2400" dirty="0" smtClean="0"/>
                  <a:t>There could be periods where high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𝑑𝑖</m:t>
                        </m:r>
                      </m:num>
                      <m:den>
                        <m:r>
                          <a:rPr lang="en-US" sz="2400" b="0" i="1" smtClean="0">
                            <a:latin typeface="Cambria Math" panose="02040503050406030204" pitchFamily="18" charset="0"/>
                          </a:rPr>
                          <m:t>𝑑𝑡</m:t>
                        </m:r>
                      </m:den>
                    </m:f>
                  </m:oMath>
                </a14:m>
                <a:r>
                  <a:rPr lang="en-US" sz="2400" dirty="0" smtClean="0"/>
                  <a:t> transient current exist.</a:t>
                </a:r>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523067" y="3693591"/>
                <a:ext cx="3797642" cy="1755352"/>
              </a:xfrm>
              <a:prstGeom prst="rect">
                <a:avLst/>
              </a:prstGeom>
              <a:blipFill rotWithShape="0">
                <a:blip r:embed="rId3"/>
                <a:stretch>
                  <a:fillRect l="-2568" t="-2778" b="-5903"/>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4777115" y="309216"/>
            <a:ext cx="6732581" cy="6548784"/>
          </a:xfrm>
          <a:prstGeom prst="rect">
            <a:avLst/>
          </a:prstGeom>
        </p:spPr>
      </p:pic>
    </p:spTree>
    <p:extLst>
      <p:ext uri="{BB962C8B-B14F-4D97-AF65-F5344CB8AC3E}">
        <p14:creationId xmlns:p14="http://schemas.microsoft.com/office/powerpoint/2010/main" val="4113155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Effect transition="in" filter="wipe(left)">
                                      <p:cBhvr>
                                        <p:cTn id="7" dur="500"/>
                                        <p:tgtEl>
                                          <p:spTgt spid="287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741792" y="157163"/>
            <a:ext cx="9876780" cy="1143000"/>
          </a:xfrm>
        </p:spPr>
        <p:txBody>
          <a:bodyPr/>
          <a:lstStyle/>
          <a:p>
            <a:pPr>
              <a:defRPr/>
            </a:pPr>
            <a:r>
              <a:rPr lang="en-US" sz="3600" dirty="0" smtClean="0"/>
              <a:t>Solution</a:t>
            </a:r>
            <a:endParaRPr lang="en-US" sz="4800" i="1" dirty="0"/>
          </a:p>
        </p:txBody>
      </p:sp>
      <p:sp>
        <p:nvSpPr>
          <p:cNvPr id="4" name="TextBox 3"/>
          <p:cNvSpPr txBox="1"/>
          <p:nvPr/>
        </p:nvSpPr>
        <p:spPr>
          <a:xfrm>
            <a:off x="481122" y="1300163"/>
            <a:ext cx="3797642"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Make before break</a:t>
            </a:r>
            <a:endParaRPr lang="en-US" sz="2400" dirty="0"/>
          </a:p>
        </p:txBody>
      </p:sp>
      <p:pic>
        <p:nvPicPr>
          <p:cNvPr id="3" name="Picture 2"/>
          <p:cNvPicPr>
            <a:picLocks noChangeAspect="1"/>
          </p:cNvPicPr>
          <p:nvPr/>
        </p:nvPicPr>
        <p:blipFill>
          <a:blip r:embed="rId3"/>
          <a:stretch>
            <a:fillRect/>
          </a:stretch>
        </p:blipFill>
        <p:spPr>
          <a:xfrm>
            <a:off x="3414320" y="157163"/>
            <a:ext cx="8471516" cy="6651348"/>
          </a:xfrm>
          <a:prstGeom prst="rect">
            <a:avLst/>
          </a:prstGeom>
        </p:spPr>
      </p:pic>
    </p:spTree>
    <p:extLst>
      <p:ext uri="{BB962C8B-B14F-4D97-AF65-F5344CB8AC3E}">
        <p14:creationId xmlns:p14="http://schemas.microsoft.com/office/powerpoint/2010/main" val="1304566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Effect transition="in" filter="wipe(left)">
                                      <p:cBhvr>
                                        <p:cTn id="7" dur="500"/>
                                        <p:tgtEl>
                                          <p:spTgt spid="287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altLang="en-US" smtClean="0"/>
              <a:t>BLDC in Theory – Back Electro Magnetic Force</a:t>
            </a:r>
          </a:p>
        </p:txBody>
      </p:sp>
      <p:sp>
        <p:nvSpPr>
          <p:cNvPr id="43011" name="Rectangle 3"/>
          <p:cNvSpPr>
            <a:spLocks noGrp="1" noChangeArrowheads="1"/>
          </p:cNvSpPr>
          <p:nvPr>
            <p:ph type="body" idx="1"/>
          </p:nvPr>
        </p:nvSpPr>
        <p:spPr>
          <a:xfrm>
            <a:off x="1842477" y="1473200"/>
            <a:ext cx="10118969" cy="4724400"/>
          </a:xfrm>
        </p:spPr>
        <p:txBody>
          <a:bodyPr>
            <a:normAutofit fontScale="70000" lnSpcReduction="20000"/>
          </a:bodyPr>
          <a:lstStyle/>
          <a:p>
            <a:pPr defTabSz="955675">
              <a:tabLst>
                <a:tab pos="1701800" algn="l"/>
                <a:tab pos="2781300" algn="l"/>
              </a:tabLst>
            </a:pPr>
            <a:r>
              <a:rPr lang="en-US" altLang="en-US" smtClean="0">
                <a:solidFill>
                  <a:schemeClr val="accent2"/>
                </a:solidFill>
              </a:rPr>
              <a:t>Theory</a:t>
            </a:r>
          </a:p>
          <a:p>
            <a:pPr lvl="1" defTabSz="955675">
              <a:tabLst>
                <a:tab pos="1701800" algn="l"/>
                <a:tab pos="2781300" algn="l"/>
              </a:tabLst>
            </a:pPr>
            <a:r>
              <a:rPr lang="en-US" altLang="en-US" smtClean="0">
                <a:solidFill>
                  <a:schemeClr val="accent2"/>
                </a:solidFill>
              </a:rPr>
              <a:t> 	</a:t>
            </a:r>
            <a:r>
              <a:rPr lang="en-US" altLang="en-US" smtClean="0">
                <a:solidFill>
                  <a:srgbClr val="FF0000"/>
                </a:solidFill>
              </a:rPr>
              <a:t>U</a:t>
            </a:r>
            <a:r>
              <a:rPr lang="en-US" altLang="en-US" baseline="-25000" smtClean="0">
                <a:solidFill>
                  <a:srgbClr val="FF0000"/>
                </a:solidFill>
              </a:rPr>
              <a:t>P</a:t>
            </a:r>
            <a:r>
              <a:rPr lang="en-US" altLang="en-US" smtClean="0">
                <a:solidFill>
                  <a:srgbClr val="FF0000"/>
                </a:solidFill>
              </a:rPr>
              <a:t> = (R </a:t>
            </a:r>
            <a:r>
              <a:rPr lang="en-US" altLang="en-US" sz="1400" smtClean="0">
                <a:solidFill>
                  <a:srgbClr val="FF0000"/>
                </a:solidFill>
              </a:rPr>
              <a:t>x</a:t>
            </a:r>
            <a:r>
              <a:rPr lang="en-US" altLang="en-US" smtClean="0">
                <a:solidFill>
                  <a:srgbClr val="FF0000"/>
                </a:solidFill>
              </a:rPr>
              <a:t> i) + (L </a:t>
            </a:r>
            <a:r>
              <a:rPr lang="en-US" altLang="en-US" sz="1400" smtClean="0">
                <a:solidFill>
                  <a:srgbClr val="FF0000"/>
                </a:solidFill>
              </a:rPr>
              <a:t>x</a:t>
            </a:r>
            <a:r>
              <a:rPr lang="en-US" altLang="en-US" smtClean="0">
                <a:solidFill>
                  <a:srgbClr val="FF0000"/>
                </a:solidFill>
              </a:rPr>
              <a:t> di/dt) + e</a:t>
            </a:r>
            <a:r>
              <a:rPr lang="en-US" altLang="en-US" baseline="-25000" smtClean="0">
                <a:solidFill>
                  <a:srgbClr val="FF0000"/>
                </a:solidFill>
              </a:rPr>
              <a:t>P</a:t>
            </a:r>
          </a:p>
          <a:p>
            <a:pPr lvl="2" defTabSz="955675">
              <a:tabLst>
                <a:tab pos="1701800" algn="l"/>
                <a:tab pos="2781300" algn="l"/>
              </a:tabLst>
            </a:pPr>
            <a:endParaRPr lang="en-US" altLang="en-US" baseline="-25000" smtClean="0">
              <a:solidFill>
                <a:srgbClr val="FF0000"/>
              </a:solidFill>
            </a:endParaRPr>
          </a:p>
          <a:p>
            <a:pPr lvl="1" defTabSz="955675">
              <a:tabLst>
                <a:tab pos="1701800" algn="l"/>
                <a:tab pos="2781300" algn="l"/>
              </a:tabLst>
            </a:pPr>
            <a:r>
              <a:rPr lang="en-US" altLang="en-US" smtClean="0">
                <a:solidFill>
                  <a:schemeClr val="accent2"/>
                </a:solidFill>
              </a:rPr>
              <a:t>where	</a:t>
            </a:r>
          </a:p>
          <a:p>
            <a:pPr lvl="4" defTabSz="955675">
              <a:buFontTx/>
              <a:buNone/>
              <a:tabLst>
                <a:tab pos="1701800" algn="l"/>
                <a:tab pos="2781300" algn="l"/>
              </a:tabLst>
            </a:pPr>
            <a:r>
              <a:rPr lang="en-US" altLang="en-US" smtClean="0">
                <a:solidFill>
                  <a:schemeClr val="accent2"/>
                </a:solidFill>
              </a:rPr>
              <a:t>"U</a:t>
            </a:r>
            <a:r>
              <a:rPr lang="en-US" altLang="en-US" baseline="-25000" smtClean="0">
                <a:solidFill>
                  <a:schemeClr val="accent2"/>
                </a:solidFill>
              </a:rPr>
              <a:t>P</a:t>
            </a:r>
            <a:r>
              <a:rPr lang="en-US" altLang="en-US" smtClean="0">
                <a:solidFill>
                  <a:schemeClr val="accent2"/>
                </a:solidFill>
              </a:rPr>
              <a:t>" 	stands for phase voltage</a:t>
            </a:r>
          </a:p>
          <a:p>
            <a:pPr lvl="4" defTabSz="955675">
              <a:buFontTx/>
              <a:buNone/>
              <a:tabLst>
                <a:tab pos="1701800" algn="l"/>
                <a:tab pos="2781300" algn="l"/>
              </a:tabLst>
            </a:pPr>
            <a:r>
              <a:rPr lang="en-US" altLang="en-US" smtClean="0">
                <a:solidFill>
                  <a:schemeClr val="accent2"/>
                </a:solidFill>
              </a:rPr>
              <a:t>"R"   	stands for winding resistance</a:t>
            </a:r>
          </a:p>
          <a:p>
            <a:pPr lvl="4" defTabSz="955675">
              <a:buFontTx/>
              <a:buNone/>
              <a:tabLst>
                <a:tab pos="1701800" algn="l"/>
                <a:tab pos="2781300" algn="l"/>
              </a:tabLst>
            </a:pPr>
            <a:r>
              <a:rPr lang="en-US" altLang="en-US" smtClean="0">
                <a:solidFill>
                  <a:schemeClr val="accent2"/>
                </a:solidFill>
              </a:rPr>
              <a:t>"i"     	stands for actual phase current</a:t>
            </a:r>
          </a:p>
          <a:p>
            <a:pPr lvl="4" defTabSz="955675">
              <a:buFontTx/>
              <a:buNone/>
              <a:tabLst>
                <a:tab pos="1701800" algn="l"/>
                <a:tab pos="2781300" algn="l"/>
              </a:tabLst>
            </a:pPr>
            <a:r>
              <a:rPr lang="en-US" altLang="en-US" smtClean="0">
                <a:solidFill>
                  <a:schemeClr val="accent2"/>
                </a:solidFill>
              </a:rPr>
              <a:t>"L"    	stands for phase inductance</a:t>
            </a:r>
          </a:p>
          <a:p>
            <a:pPr lvl="4" defTabSz="955675">
              <a:buFontTx/>
              <a:buNone/>
              <a:tabLst>
                <a:tab pos="1701800" algn="l"/>
                <a:tab pos="2781300" algn="l"/>
              </a:tabLst>
            </a:pPr>
            <a:r>
              <a:rPr lang="en-US" altLang="en-US" smtClean="0">
                <a:solidFill>
                  <a:schemeClr val="accent2"/>
                </a:solidFill>
              </a:rPr>
              <a:t>"di/dt"	stands for changment of phase current over time</a:t>
            </a:r>
          </a:p>
          <a:p>
            <a:pPr lvl="4" defTabSz="955675">
              <a:buFontTx/>
              <a:buNone/>
              <a:tabLst>
                <a:tab pos="1701800" algn="l"/>
                <a:tab pos="2781300" algn="l"/>
              </a:tabLst>
            </a:pPr>
            <a:r>
              <a:rPr lang="en-US" altLang="en-US" smtClean="0">
                <a:solidFill>
                  <a:schemeClr val="accent2"/>
                </a:solidFill>
              </a:rPr>
              <a:t>"e</a:t>
            </a:r>
            <a:r>
              <a:rPr lang="en-US" altLang="en-US" baseline="-25000" smtClean="0">
                <a:solidFill>
                  <a:schemeClr val="accent2"/>
                </a:solidFill>
              </a:rPr>
              <a:t>P</a:t>
            </a:r>
            <a:r>
              <a:rPr lang="en-US" altLang="en-US" smtClean="0">
                <a:solidFill>
                  <a:schemeClr val="accent2"/>
                </a:solidFill>
              </a:rPr>
              <a:t>"	stands for electromagnetic voltage caused by magnet</a:t>
            </a:r>
          </a:p>
          <a:p>
            <a:pPr lvl="3" defTabSz="955675">
              <a:tabLst>
                <a:tab pos="1701800" algn="l"/>
                <a:tab pos="2781300" algn="l"/>
              </a:tabLst>
            </a:pPr>
            <a:endParaRPr lang="en-US" altLang="en-US" smtClean="0">
              <a:solidFill>
                <a:schemeClr val="accent2"/>
              </a:solidFill>
            </a:endParaRPr>
          </a:p>
          <a:p>
            <a:pPr lvl="1" defTabSz="955675">
              <a:tabLst>
                <a:tab pos="1701800" algn="l"/>
                <a:tab pos="2781300" algn="l"/>
              </a:tabLst>
            </a:pPr>
            <a:r>
              <a:rPr lang="en-US" altLang="en-US" smtClean="0">
                <a:solidFill>
                  <a:schemeClr val="accent2"/>
                </a:solidFill>
              </a:rPr>
              <a:t>while</a:t>
            </a:r>
          </a:p>
          <a:p>
            <a:pPr lvl="1" defTabSz="955675">
              <a:buFont typeface="Wingdings" pitchFamily="2" charset="2"/>
              <a:buNone/>
              <a:tabLst>
                <a:tab pos="1701800" algn="l"/>
                <a:tab pos="2781300" algn="l"/>
              </a:tabLst>
            </a:pPr>
            <a:r>
              <a:rPr lang="en-US" altLang="en-US" smtClean="0">
                <a:solidFill>
                  <a:schemeClr val="accent2"/>
                </a:solidFill>
              </a:rPr>
              <a:t>	i = 0 and di/dt = 0:</a:t>
            </a:r>
          </a:p>
          <a:p>
            <a:pPr lvl="1" defTabSz="955675">
              <a:buFont typeface="Wingdings" pitchFamily="2" charset="2"/>
              <a:buNone/>
              <a:tabLst>
                <a:tab pos="1701800" algn="l"/>
                <a:tab pos="2781300" algn="l"/>
              </a:tabLst>
            </a:pPr>
            <a:r>
              <a:rPr lang="en-US" altLang="en-US" smtClean="0">
                <a:solidFill>
                  <a:schemeClr val="accent2"/>
                </a:solidFill>
              </a:rPr>
              <a:t>	</a:t>
            </a:r>
            <a:r>
              <a:rPr lang="en-US" altLang="en-US" smtClean="0">
                <a:solidFill>
                  <a:srgbClr val="FF0000"/>
                </a:solidFill>
              </a:rPr>
              <a:t>U</a:t>
            </a:r>
            <a:r>
              <a:rPr lang="en-US" altLang="en-US" baseline="-25000" smtClean="0">
                <a:solidFill>
                  <a:srgbClr val="FF0000"/>
                </a:solidFill>
              </a:rPr>
              <a:t>P</a:t>
            </a:r>
            <a:r>
              <a:rPr lang="en-US" altLang="en-US" smtClean="0">
                <a:solidFill>
                  <a:srgbClr val="FF0000"/>
                </a:solidFill>
              </a:rPr>
              <a:t> =  e</a:t>
            </a:r>
            <a:r>
              <a:rPr lang="en-US" altLang="en-US" baseline="-25000" smtClean="0">
                <a:solidFill>
                  <a:srgbClr val="FF0000"/>
                </a:solidFill>
              </a:rPr>
              <a:t>P</a:t>
            </a:r>
          </a:p>
          <a:p>
            <a:pPr lvl="1" defTabSz="955675">
              <a:buFont typeface="Wingdings" pitchFamily="2" charset="2"/>
              <a:buNone/>
              <a:tabLst>
                <a:tab pos="1701800" algn="l"/>
                <a:tab pos="2781300" algn="l"/>
              </a:tabLst>
            </a:pPr>
            <a:endParaRPr lang="en-US" altLang="en-US" baseline="-25000" smtClean="0">
              <a:solidFill>
                <a:srgbClr val="FF0000"/>
              </a:solidFill>
            </a:endParaRPr>
          </a:p>
          <a:p>
            <a:pPr lvl="1" defTabSz="955675">
              <a:tabLst>
                <a:tab pos="1701800" algn="l"/>
                <a:tab pos="2781300" algn="l"/>
              </a:tabLst>
            </a:pPr>
            <a:r>
              <a:rPr lang="en-US" altLang="en-US" smtClean="0">
                <a:solidFill>
                  <a:schemeClr val="accent2"/>
                </a:solidFill>
              </a:rPr>
              <a:t>by measuring U</a:t>
            </a:r>
            <a:r>
              <a:rPr lang="en-US" altLang="en-US" baseline="-25000" smtClean="0">
                <a:solidFill>
                  <a:schemeClr val="accent2"/>
                </a:solidFill>
              </a:rPr>
              <a:t>P</a:t>
            </a:r>
            <a:endParaRPr lang="en-US" altLang="en-US" smtClean="0">
              <a:solidFill>
                <a:schemeClr val="accent2"/>
              </a:solidFill>
            </a:endParaRPr>
          </a:p>
          <a:p>
            <a:pPr lvl="1" defTabSz="955675">
              <a:buFont typeface="Wingdings" pitchFamily="2" charset="2"/>
              <a:buNone/>
              <a:tabLst>
                <a:tab pos="1701800" algn="l"/>
                <a:tab pos="2781300" algn="l"/>
              </a:tabLst>
            </a:pPr>
            <a:r>
              <a:rPr lang="en-US" altLang="en-US" smtClean="0">
                <a:solidFill>
                  <a:schemeClr val="accent2"/>
                </a:solidFill>
              </a:rPr>
              <a:t>	a position detection</a:t>
            </a:r>
            <a:br>
              <a:rPr lang="en-US" altLang="en-US" smtClean="0">
                <a:solidFill>
                  <a:schemeClr val="accent2"/>
                </a:solidFill>
              </a:rPr>
            </a:br>
            <a:r>
              <a:rPr lang="en-US" altLang="en-US" smtClean="0">
                <a:solidFill>
                  <a:schemeClr val="accent2"/>
                </a:solidFill>
              </a:rPr>
              <a:t>is possible</a:t>
            </a:r>
          </a:p>
          <a:p>
            <a:pPr lvl="1" defTabSz="955675">
              <a:tabLst>
                <a:tab pos="1701800" algn="l"/>
                <a:tab pos="2781300" algn="l"/>
              </a:tabLst>
            </a:pPr>
            <a:endParaRPr lang="en-US" altLang="en-US" smtClean="0">
              <a:solidFill>
                <a:schemeClr val="accent2"/>
              </a:solidFill>
            </a:endParaRPr>
          </a:p>
          <a:p>
            <a:pPr defTabSz="955675">
              <a:buFont typeface="Wingdings" pitchFamily="2" charset="2"/>
              <a:buNone/>
              <a:tabLst>
                <a:tab pos="1701800" algn="l"/>
                <a:tab pos="2781300" algn="l"/>
              </a:tabLst>
            </a:pPr>
            <a:r>
              <a:rPr lang="en-AU" altLang="en-US" sz="1400" smtClean="0"/>
              <a:t>	</a:t>
            </a:r>
          </a:p>
        </p:txBody>
      </p:sp>
      <p:graphicFrame>
        <p:nvGraphicFramePr>
          <p:cNvPr id="43012" name="Object 10"/>
          <p:cNvGraphicFramePr>
            <a:graphicFrameLocks noChangeAspect="1"/>
          </p:cNvGraphicFramePr>
          <p:nvPr/>
        </p:nvGraphicFramePr>
        <p:xfrm>
          <a:off x="5632939" y="3933825"/>
          <a:ext cx="6400800" cy="2711450"/>
        </p:xfrm>
        <a:graphic>
          <a:graphicData uri="http://schemas.openxmlformats.org/presentationml/2006/ole">
            <mc:AlternateContent xmlns:mc="http://schemas.openxmlformats.org/markup-compatibility/2006">
              <mc:Choice xmlns:v="urn:schemas-microsoft-com:vml" Requires="v">
                <p:oleObj spid="_x0000_s22537" name="Visio" r:id="rId4" imgW="7369150" imgH="3841699" progId="Visio.Drawing.6">
                  <p:embed/>
                </p:oleObj>
              </mc:Choice>
              <mc:Fallback>
                <p:oleObj name="Visio" r:id="rId4" imgW="7369150" imgH="3841699"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2939" y="3933825"/>
                        <a:ext cx="6400800" cy="271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51148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151" y="109752"/>
            <a:ext cx="10515600" cy="1325563"/>
          </a:xfrm>
        </p:spPr>
        <p:txBody>
          <a:bodyPr/>
          <a:lstStyle/>
          <a:p>
            <a:r>
              <a:rPr lang="en-US" dirty="0" smtClean="0"/>
              <a:t>Dynamic Braking</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00161125"/>
              </p:ext>
            </p:extLst>
          </p:nvPr>
        </p:nvGraphicFramePr>
        <p:xfrm>
          <a:off x="0" y="1148664"/>
          <a:ext cx="8143875" cy="5429250"/>
        </p:xfrm>
        <a:graphic>
          <a:graphicData uri="http://schemas.openxmlformats.org/presentationml/2006/ole">
            <mc:AlternateContent xmlns:mc="http://schemas.openxmlformats.org/markup-compatibility/2006">
              <mc:Choice xmlns:v="urn:schemas-microsoft-com:vml" Requires="v">
                <p:oleObj spid="_x0000_s16398" name="Visio" r:id="rId3" imgW="8143971" imgH="5429148" progId="Visio.Drawing.15">
                  <p:embed/>
                </p:oleObj>
              </mc:Choice>
              <mc:Fallback>
                <p:oleObj name="Visio" r:id="rId3" imgW="8143971" imgH="5429148" progId="Visio.Drawing.15">
                  <p:embed/>
                  <p:pic>
                    <p:nvPicPr>
                      <p:cNvPr id="0" name=""/>
                      <p:cNvPicPr/>
                      <p:nvPr/>
                    </p:nvPicPr>
                    <p:blipFill>
                      <a:blip r:embed="rId4"/>
                      <a:stretch>
                        <a:fillRect/>
                      </a:stretch>
                    </p:blipFill>
                    <p:spPr>
                      <a:xfrm>
                        <a:off x="0" y="1148664"/>
                        <a:ext cx="8143875" cy="5429250"/>
                      </a:xfrm>
                      <a:prstGeom prst="rect">
                        <a:avLst/>
                      </a:prstGeom>
                    </p:spPr>
                  </p:pic>
                </p:oleObj>
              </mc:Fallback>
            </mc:AlternateContent>
          </a:graphicData>
        </a:graphic>
      </p:graphicFrame>
      <p:sp>
        <p:nvSpPr>
          <p:cNvPr id="4" name="TextBox 3"/>
          <p:cNvSpPr txBox="1"/>
          <p:nvPr/>
        </p:nvSpPr>
        <p:spPr>
          <a:xfrm>
            <a:off x="7282249" y="1554965"/>
            <a:ext cx="3807389" cy="1754326"/>
          </a:xfrm>
          <a:prstGeom prst="rect">
            <a:avLst/>
          </a:prstGeom>
          <a:noFill/>
        </p:spPr>
        <p:txBody>
          <a:bodyPr wrap="none" rtlCol="0">
            <a:spAutoFit/>
          </a:bodyPr>
          <a:lstStyle/>
          <a:p>
            <a:r>
              <a:rPr lang="en-US" dirty="0" smtClean="0"/>
              <a:t>Method 1:</a:t>
            </a:r>
          </a:p>
          <a:p>
            <a:endParaRPr lang="en-US" dirty="0"/>
          </a:p>
          <a:p>
            <a:r>
              <a:rPr lang="en-US" dirty="0" smtClean="0"/>
              <a:t>Open all top transistors</a:t>
            </a:r>
          </a:p>
          <a:p>
            <a:r>
              <a:rPr lang="en-US" dirty="0" smtClean="0"/>
              <a:t>Close and regulate all lower transistors</a:t>
            </a:r>
          </a:p>
          <a:p>
            <a:endParaRPr lang="en-US" dirty="0"/>
          </a:p>
          <a:p>
            <a:endParaRPr lang="en-US" dirty="0"/>
          </a:p>
        </p:txBody>
      </p:sp>
    </p:spTree>
    <p:extLst>
      <p:ext uri="{BB962C8B-B14F-4D97-AF65-F5344CB8AC3E}">
        <p14:creationId xmlns:p14="http://schemas.microsoft.com/office/powerpoint/2010/main" val="2573902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151" y="109752"/>
            <a:ext cx="10515600" cy="1325563"/>
          </a:xfrm>
        </p:spPr>
        <p:txBody>
          <a:bodyPr/>
          <a:lstStyle/>
          <a:p>
            <a:r>
              <a:rPr lang="en-US" dirty="0" smtClean="0"/>
              <a:t>Dynamic Braking</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874671608"/>
              </p:ext>
            </p:extLst>
          </p:nvPr>
        </p:nvGraphicFramePr>
        <p:xfrm>
          <a:off x="0" y="1148664"/>
          <a:ext cx="8143875" cy="5429250"/>
        </p:xfrm>
        <a:graphic>
          <a:graphicData uri="http://schemas.openxmlformats.org/presentationml/2006/ole">
            <mc:AlternateContent xmlns:mc="http://schemas.openxmlformats.org/markup-compatibility/2006">
              <mc:Choice xmlns:v="urn:schemas-microsoft-com:vml" Requires="v">
                <p:oleObj spid="_x0000_s17422" name="Visio" r:id="rId3" imgW="8143947" imgH="5429287" progId="Visio.Drawing.15">
                  <p:embed/>
                </p:oleObj>
              </mc:Choice>
              <mc:Fallback>
                <p:oleObj name="Visio" r:id="rId3" imgW="8143947" imgH="5429287" progId="Visio.Drawing.15">
                  <p:embed/>
                  <p:pic>
                    <p:nvPicPr>
                      <p:cNvPr id="0" name=""/>
                      <p:cNvPicPr/>
                      <p:nvPr/>
                    </p:nvPicPr>
                    <p:blipFill>
                      <a:blip r:embed="rId4"/>
                      <a:stretch>
                        <a:fillRect/>
                      </a:stretch>
                    </p:blipFill>
                    <p:spPr>
                      <a:xfrm>
                        <a:off x="0" y="1148664"/>
                        <a:ext cx="8143875" cy="5429250"/>
                      </a:xfrm>
                      <a:prstGeom prst="rect">
                        <a:avLst/>
                      </a:prstGeom>
                    </p:spPr>
                  </p:pic>
                </p:oleObj>
              </mc:Fallback>
            </mc:AlternateContent>
          </a:graphicData>
        </a:graphic>
      </p:graphicFrame>
      <p:sp>
        <p:nvSpPr>
          <p:cNvPr id="4" name="TextBox 3"/>
          <p:cNvSpPr txBox="1"/>
          <p:nvPr/>
        </p:nvSpPr>
        <p:spPr>
          <a:xfrm>
            <a:off x="7282249" y="1554965"/>
            <a:ext cx="2850845" cy="1754326"/>
          </a:xfrm>
          <a:prstGeom prst="rect">
            <a:avLst/>
          </a:prstGeom>
          <a:noFill/>
        </p:spPr>
        <p:txBody>
          <a:bodyPr wrap="none" rtlCol="0">
            <a:spAutoFit/>
          </a:bodyPr>
          <a:lstStyle/>
          <a:p>
            <a:r>
              <a:rPr lang="en-US" dirty="0" smtClean="0"/>
              <a:t>Method 2:</a:t>
            </a:r>
          </a:p>
          <a:p>
            <a:endParaRPr lang="en-US" dirty="0"/>
          </a:p>
          <a:p>
            <a:r>
              <a:rPr lang="en-US" dirty="0" smtClean="0"/>
              <a:t>Open all transistors</a:t>
            </a:r>
          </a:p>
          <a:p>
            <a:r>
              <a:rPr lang="en-US" dirty="0" smtClean="0"/>
              <a:t>Close and regulate the </a:t>
            </a:r>
            <a:r>
              <a:rPr lang="en-US" dirty="0" err="1" smtClean="0"/>
              <a:t>triacs</a:t>
            </a:r>
            <a:endParaRPr lang="en-US" dirty="0" smtClean="0"/>
          </a:p>
          <a:p>
            <a:endParaRPr lang="en-US" dirty="0"/>
          </a:p>
          <a:p>
            <a:endParaRPr lang="en-US" dirty="0"/>
          </a:p>
        </p:txBody>
      </p:sp>
    </p:spTree>
    <p:extLst>
      <p:ext uri="{BB962C8B-B14F-4D97-AF65-F5344CB8AC3E}">
        <p14:creationId xmlns:p14="http://schemas.microsoft.com/office/powerpoint/2010/main" val="2005194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ltLang="en-US" smtClean="0"/>
              <a:t>BLDC with Hall Sensors -- Topology</a:t>
            </a:r>
          </a:p>
        </p:txBody>
      </p:sp>
      <p:sp>
        <p:nvSpPr>
          <p:cNvPr id="16387" name="Rectangle 5"/>
          <p:cNvSpPr>
            <a:spLocks noChangeArrowheads="1"/>
          </p:cNvSpPr>
          <p:nvPr/>
        </p:nvSpPr>
        <p:spPr bwMode="auto">
          <a:xfrm>
            <a:off x="1713524" y="1281116"/>
            <a:ext cx="8991600"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lnSpc>
                <a:spcPct val="80000"/>
              </a:lnSpc>
              <a:spcBef>
                <a:spcPct val="30000"/>
              </a:spcBef>
              <a:buClr>
                <a:srgbClr val="C9050A"/>
              </a:buClr>
              <a:buSzPct val="100000"/>
              <a:buFont typeface="Wingdings" pitchFamily="2" charset="2"/>
              <a:buChar char="q"/>
              <a:defRPr sz="2000" b="1">
                <a:solidFill>
                  <a:srgbClr val="0000CC"/>
                </a:solidFill>
                <a:latin typeface="Arial" charset="0"/>
              </a:defRPr>
            </a:lvl1pPr>
            <a:lvl2pPr marL="742950" indent="-285750" algn="l">
              <a:lnSpc>
                <a:spcPct val="90000"/>
              </a:lnSpc>
              <a:buClr>
                <a:srgbClr val="0000CC"/>
              </a:buClr>
              <a:buFont typeface="Wingdings" pitchFamily="2" charset="2"/>
              <a:buChar char="Ø"/>
              <a:defRPr b="1">
                <a:solidFill>
                  <a:schemeClr val="tx2"/>
                </a:solidFill>
                <a:latin typeface="Arial" charset="0"/>
              </a:defRPr>
            </a:lvl2pPr>
            <a:lvl3pPr marL="1143000" indent="-228600" algn="l">
              <a:lnSpc>
                <a:spcPct val="90000"/>
              </a:lnSpc>
              <a:buClr>
                <a:schemeClr val="tx1"/>
              </a:buClr>
              <a:buSzPct val="150000"/>
              <a:buFont typeface="Wingdings" pitchFamily="2" charset="2"/>
              <a:buChar char="§"/>
              <a:defRPr sz="1600" b="1">
                <a:solidFill>
                  <a:schemeClr val="tx1"/>
                </a:solidFill>
                <a:latin typeface="Arial" charset="0"/>
              </a:defRPr>
            </a:lvl3pPr>
            <a:lvl4pPr marL="1600200" indent="-228600" algn="l">
              <a:lnSpc>
                <a:spcPct val="90000"/>
              </a:lnSpc>
              <a:buClr>
                <a:schemeClr val="tx1"/>
              </a:buClr>
              <a:buSzPct val="150000"/>
              <a:buFont typeface="Wingdings" pitchFamily="2" charset="2"/>
              <a:buChar char=""/>
              <a:defRPr sz="1600" b="1">
                <a:solidFill>
                  <a:schemeClr val="tx1"/>
                </a:solidFill>
                <a:latin typeface="Arial" charset="0"/>
              </a:defRPr>
            </a:lvl4pPr>
            <a:lvl5pPr marL="2057400" indent="-228600" algn="l">
              <a:lnSpc>
                <a:spcPct val="90000"/>
              </a:lnSpc>
              <a:buClr>
                <a:schemeClr val="bg1"/>
              </a:buClr>
              <a:buSzPct val="150000"/>
              <a:buChar char="-"/>
              <a:defRPr sz="1600" b="1">
                <a:solidFill>
                  <a:schemeClr val="tx1"/>
                </a:solidFill>
                <a:latin typeface="Arial" charset="0"/>
              </a:defRPr>
            </a:lvl5pPr>
            <a:lvl6pPr marL="2514600" indent="-228600" eaLnBrk="0" fontAlgn="base" hangingPunct="0">
              <a:lnSpc>
                <a:spcPct val="90000"/>
              </a:lnSpc>
              <a:spcBef>
                <a:spcPct val="0"/>
              </a:spcBef>
              <a:spcAft>
                <a:spcPct val="0"/>
              </a:spcAft>
              <a:buClr>
                <a:schemeClr val="bg1"/>
              </a:buClr>
              <a:buSzPct val="150000"/>
              <a:buChar char="-"/>
              <a:defRPr sz="1600" b="1">
                <a:solidFill>
                  <a:schemeClr val="tx1"/>
                </a:solidFill>
                <a:latin typeface="Arial" charset="0"/>
              </a:defRPr>
            </a:lvl6pPr>
            <a:lvl7pPr marL="2971800" indent="-228600" eaLnBrk="0" fontAlgn="base" hangingPunct="0">
              <a:lnSpc>
                <a:spcPct val="90000"/>
              </a:lnSpc>
              <a:spcBef>
                <a:spcPct val="0"/>
              </a:spcBef>
              <a:spcAft>
                <a:spcPct val="0"/>
              </a:spcAft>
              <a:buClr>
                <a:schemeClr val="bg1"/>
              </a:buClr>
              <a:buSzPct val="150000"/>
              <a:buChar char="-"/>
              <a:defRPr sz="1600" b="1">
                <a:solidFill>
                  <a:schemeClr val="tx1"/>
                </a:solidFill>
                <a:latin typeface="Arial" charset="0"/>
              </a:defRPr>
            </a:lvl7pPr>
            <a:lvl8pPr marL="3429000" indent="-228600" eaLnBrk="0" fontAlgn="base" hangingPunct="0">
              <a:lnSpc>
                <a:spcPct val="90000"/>
              </a:lnSpc>
              <a:spcBef>
                <a:spcPct val="0"/>
              </a:spcBef>
              <a:spcAft>
                <a:spcPct val="0"/>
              </a:spcAft>
              <a:buClr>
                <a:schemeClr val="bg1"/>
              </a:buClr>
              <a:buSzPct val="150000"/>
              <a:buChar char="-"/>
              <a:defRPr sz="1600" b="1">
                <a:solidFill>
                  <a:schemeClr val="tx1"/>
                </a:solidFill>
                <a:latin typeface="Arial" charset="0"/>
              </a:defRPr>
            </a:lvl8pPr>
            <a:lvl9pPr marL="3886200" indent="-228600" eaLnBrk="0" fontAlgn="base" hangingPunct="0">
              <a:lnSpc>
                <a:spcPct val="90000"/>
              </a:lnSpc>
              <a:spcBef>
                <a:spcPct val="0"/>
              </a:spcBef>
              <a:spcAft>
                <a:spcPct val="0"/>
              </a:spcAft>
              <a:buClr>
                <a:schemeClr val="bg1"/>
              </a:buClr>
              <a:buSzPct val="150000"/>
              <a:buChar char="-"/>
              <a:defRPr sz="1600" b="1">
                <a:solidFill>
                  <a:schemeClr val="tx1"/>
                </a:solidFill>
                <a:latin typeface="Arial" charset="0"/>
              </a:defRPr>
            </a:lvl9pPr>
          </a:lstStyle>
          <a:p>
            <a:pPr eaLnBrk="0" fontAlgn="base" hangingPunct="0">
              <a:spcAft>
                <a:spcPct val="0"/>
              </a:spcAft>
            </a:pPr>
            <a:r>
              <a:rPr lang="en-GB" altLang="en-US" smtClean="0"/>
              <a:t>Typical Circuit Block Diagram</a:t>
            </a:r>
          </a:p>
          <a:p>
            <a:pPr lvl="1" eaLnBrk="0" fontAlgn="base" hangingPunct="0">
              <a:spcBef>
                <a:spcPct val="0"/>
              </a:spcBef>
              <a:spcAft>
                <a:spcPct val="0"/>
              </a:spcAft>
            </a:pPr>
            <a:r>
              <a:rPr lang="en-GB" altLang="en-US" smtClean="0">
                <a:solidFill>
                  <a:srgbClr val="000000"/>
                </a:solidFill>
              </a:rPr>
              <a:t>Hall Sensors detect the position</a:t>
            </a:r>
          </a:p>
          <a:p>
            <a:pPr lvl="1" eaLnBrk="0" fontAlgn="base" hangingPunct="0">
              <a:spcBef>
                <a:spcPct val="0"/>
              </a:spcBef>
              <a:spcAft>
                <a:spcPct val="0"/>
              </a:spcAft>
            </a:pPr>
            <a:r>
              <a:rPr lang="en-GB" altLang="en-US" smtClean="0">
                <a:solidFill>
                  <a:srgbClr val="000000"/>
                </a:solidFill>
              </a:rPr>
              <a:t>Over current protection and control via ADC</a:t>
            </a:r>
          </a:p>
        </p:txBody>
      </p:sp>
      <p:graphicFrame>
        <p:nvGraphicFramePr>
          <p:cNvPr id="16388" name="Object 6"/>
          <p:cNvGraphicFramePr>
            <a:graphicFrameLocks noChangeAspect="1"/>
          </p:cNvGraphicFramePr>
          <p:nvPr>
            <p:ph idx="1"/>
          </p:nvPr>
        </p:nvGraphicFramePr>
        <p:xfrm>
          <a:off x="1979247" y="1952625"/>
          <a:ext cx="9523046" cy="4699000"/>
        </p:xfrm>
        <a:graphic>
          <a:graphicData uri="http://schemas.openxmlformats.org/presentationml/2006/ole">
            <mc:AlternateContent xmlns:mc="http://schemas.openxmlformats.org/markup-compatibility/2006">
              <mc:Choice xmlns:v="urn:schemas-microsoft-com:vml" Requires="v">
                <p:oleObj spid="_x0000_s20489" name="Visio" r:id="rId4" imgW="3870033" imgH="2350474" progId="Visio.Drawing.6">
                  <p:embed/>
                </p:oleObj>
              </mc:Choice>
              <mc:Fallback>
                <p:oleObj name="Visio" r:id="rId4" imgW="3870033" imgH="2350474"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247" y="1952625"/>
                        <a:ext cx="9523046" cy="469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73645833"/>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564" y="223457"/>
            <a:ext cx="10515600" cy="1325563"/>
          </a:xfrm>
        </p:spPr>
        <p:txBody>
          <a:bodyPr/>
          <a:lstStyle/>
          <a:p>
            <a:r>
              <a:rPr lang="en-US" dirty="0" smtClean="0"/>
              <a:t>Wiring</a:t>
            </a:r>
            <a:endParaRPr lang="en-US" dirty="0"/>
          </a:p>
        </p:txBody>
      </p:sp>
      <p:pic>
        <p:nvPicPr>
          <p:cNvPr id="3" name="Picture 2"/>
          <p:cNvPicPr>
            <a:picLocks noChangeAspect="1"/>
          </p:cNvPicPr>
          <p:nvPr/>
        </p:nvPicPr>
        <p:blipFill>
          <a:blip r:embed="rId2"/>
          <a:stretch>
            <a:fillRect/>
          </a:stretch>
        </p:blipFill>
        <p:spPr>
          <a:xfrm>
            <a:off x="545971" y="1549020"/>
            <a:ext cx="11207777" cy="4542687"/>
          </a:xfrm>
          <a:prstGeom prst="rect">
            <a:avLst/>
          </a:prstGeom>
        </p:spPr>
      </p:pic>
    </p:spTree>
    <p:extLst>
      <p:ext uri="{BB962C8B-B14F-4D97-AF65-F5344CB8AC3E}">
        <p14:creationId xmlns:p14="http://schemas.microsoft.com/office/powerpoint/2010/main" val="214257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111111"/>
                </a:solidFill>
                <a:latin typeface="Roboto"/>
              </a:rPr>
              <a:t>Structure and windings arrangement of the 5-phase PM BLDC motor</a:t>
            </a:r>
            <a:r>
              <a:rPr lang="en-US" dirty="0">
                <a:solidFill>
                  <a:srgbClr val="111111"/>
                </a:solidFill>
                <a:latin typeface="Roboto"/>
              </a:rPr>
              <a:t>.</a:t>
            </a:r>
            <a:br>
              <a:rPr lang="en-US" dirty="0">
                <a:solidFill>
                  <a:srgbClr val="111111"/>
                </a:solidFill>
                <a:latin typeface="Roboto"/>
              </a:rPr>
            </a:br>
            <a:endParaRPr lang="en-US" dirty="0"/>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9127" y="1825625"/>
            <a:ext cx="5253746"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05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f.e.m</a:t>
            </a:r>
            <a:r>
              <a:rPr lang="en-US" dirty="0" smtClean="0"/>
              <a:t>. </a:t>
            </a:r>
            <a:r>
              <a:rPr lang="en-US" dirty="0" err="1" smtClean="0"/>
              <a:t>inducida</a:t>
            </a:r>
            <a:r>
              <a:rPr lang="en-US" dirty="0" smtClean="0"/>
              <a:t> </a:t>
            </a:r>
            <a:r>
              <a:rPr lang="en-US" dirty="0" err="1" smtClean="0"/>
              <a:t>por</a:t>
            </a:r>
            <a:r>
              <a:rPr lang="en-US" dirty="0" smtClean="0"/>
              <a:t> </a:t>
            </a:r>
            <a:r>
              <a:rPr lang="en-US" dirty="0" err="1" smtClean="0"/>
              <a:t>fase</a:t>
            </a:r>
            <a:endParaRPr lang="en-US"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3278" y="1825625"/>
            <a:ext cx="5725444"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97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Corrientes </a:t>
            </a:r>
            <a:r>
              <a:rPr lang="en-US" sz="3600" dirty="0" err="1">
                <a:solidFill>
                  <a:prstClr val="black"/>
                </a:solidFill>
              </a:rPr>
              <a:t>en</a:t>
            </a:r>
            <a:r>
              <a:rPr lang="en-US" sz="3600" dirty="0">
                <a:solidFill>
                  <a:prstClr val="black"/>
                </a:solidFill>
              </a:rPr>
              <a:t> </a:t>
            </a:r>
            <a:r>
              <a:rPr lang="en-US" sz="3600" dirty="0" err="1">
                <a:solidFill>
                  <a:prstClr val="black"/>
                </a:solidFill>
              </a:rPr>
              <a:t>los</a:t>
            </a:r>
            <a:r>
              <a:rPr lang="en-US" sz="3600" dirty="0">
                <a:solidFill>
                  <a:prstClr val="black"/>
                </a:solidFill>
              </a:rPr>
              <a:t> </a:t>
            </a:r>
            <a:r>
              <a:rPr lang="en-US" sz="3600" dirty="0" err="1">
                <a:solidFill>
                  <a:prstClr val="black"/>
                </a:solidFill>
              </a:rPr>
              <a:t>devanados</a:t>
            </a:r>
            <a:r>
              <a:rPr lang="en-US" sz="3600" dirty="0">
                <a:solidFill>
                  <a:prstClr val="black"/>
                </a:solidFill>
              </a:rPr>
              <a:t> de un motor BLDC</a:t>
            </a:r>
            <a:endParaRPr lang="en-US" dirty="0"/>
          </a:p>
        </p:txBody>
      </p:sp>
      <p:pic>
        <p:nvPicPr>
          <p:cNvPr id="2560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27221" y="1491916"/>
            <a:ext cx="5871411" cy="5366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80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BLDC motor outside rotor</a:t>
            </a:r>
            <a:endParaRPr lang="en-US" sz="3600" dirty="0"/>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0050" y="2092484"/>
            <a:ext cx="3771900" cy="381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60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dirty="0" err="1"/>
              <a:t>El-Sharkawi@University</a:t>
            </a:r>
            <a:r>
              <a:rPr lang="en-US" sz="1400" dirty="0"/>
              <a:t> of Washington</a:t>
            </a:r>
          </a:p>
        </p:txBody>
      </p:sp>
      <p:sp>
        <p:nvSpPr>
          <p:cNvPr id="12800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CF52F30-CD44-435B-8BFD-8266F5386094}" type="slidenum">
              <a:rPr lang="en-US" sz="1400"/>
              <a:pPr/>
              <a:t>9</a:t>
            </a:fld>
            <a:endParaRPr lang="en-US" sz="1400"/>
          </a:p>
        </p:txBody>
      </p:sp>
      <p:sp>
        <p:nvSpPr>
          <p:cNvPr id="128007" name="Rectangle 2"/>
          <p:cNvSpPr>
            <a:spLocks noGrp="1" noChangeArrowheads="1"/>
          </p:cNvSpPr>
          <p:nvPr>
            <p:ph type="title"/>
          </p:nvPr>
        </p:nvSpPr>
        <p:spPr>
          <a:xfrm>
            <a:off x="2209800" y="74140"/>
            <a:ext cx="7772400" cy="704850"/>
          </a:xfrm>
        </p:spPr>
        <p:txBody>
          <a:bodyPr>
            <a:normAutofit fontScale="90000"/>
          </a:bodyPr>
          <a:lstStyle/>
          <a:p>
            <a:pPr algn="ctr"/>
            <a:r>
              <a:rPr lang="en-US" dirty="0" smtClean="0"/>
              <a:t>Switching Table for 120</a:t>
            </a:r>
            <a:r>
              <a:rPr lang="en-US" baseline="30000" dirty="0" smtClean="0"/>
              <a:t>o</a:t>
            </a:r>
            <a:r>
              <a:rPr lang="en-US" dirty="0" smtClean="0"/>
              <a:t> Hall Spacing</a:t>
            </a:r>
          </a:p>
        </p:txBody>
      </p:sp>
      <p:sp>
        <p:nvSpPr>
          <p:cNvPr id="4" name="TextBox 3"/>
          <p:cNvSpPr txBox="1"/>
          <p:nvPr/>
        </p:nvSpPr>
        <p:spPr>
          <a:xfrm>
            <a:off x="2936147" y="1497831"/>
            <a:ext cx="1853392" cy="369332"/>
          </a:xfrm>
          <a:prstGeom prst="rect">
            <a:avLst/>
          </a:prstGeom>
          <a:noFill/>
        </p:spPr>
        <p:txBody>
          <a:bodyPr wrap="none" rtlCol="0">
            <a:spAutoFit/>
          </a:bodyPr>
          <a:lstStyle/>
          <a:p>
            <a:r>
              <a:rPr lang="en-US" dirty="0" smtClean="0"/>
              <a:t>Clockwise Motion</a:t>
            </a:r>
            <a:endParaRPr lang="en-US" dirty="0"/>
          </a:p>
        </p:txBody>
      </p:sp>
      <p:sp>
        <p:nvSpPr>
          <p:cNvPr id="159" name="TextBox 158"/>
          <p:cNvSpPr txBox="1"/>
          <p:nvPr/>
        </p:nvSpPr>
        <p:spPr>
          <a:xfrm>
            <a:off x="8153400" y="1497831"/>
            <a:ext cx="2637453" cy="369332"/>
          </a:xfrm>
          <a:prstGeom prst="rect">
            <a:avLst/>
          </a:prstGeom>
          <a:noFill/>
        </p:spPr>
        <p:txBody>
          <a:bodyPr wrap="none" rtlCol="0">
            <a:spAutoFit/>
          </a:bodyPr>
          <a:lstStyle/>
          <a:p>
            <a:r>
              <a:rPr lang="en-US" dirty="0" smtClean="0"/>
              <a:t>Counter-clockwise Motion</a:t>
            </a:r>
            <a:endParaRPr lang="en-US" dirty="0"/>
          </a:p>
        </p:txBody>
      </p:sp>
      <p:pic>
        <p:nvPicPr>
          <p:cNvPr id="160" name="Picture 159"/>
          <p:cNvPicPr>
            <a:picLocks noChangeAspect="1"/>
          </p:cNvPicPr>
          <p:nvPr/>
        </p:nvPicPr>
        <p:blipFill rotWithShape="1">
          <a:blip r:embed="rId3"/>
          <a:srcRect t="4690" r="9957" b="16440"/>
          <a:stretch/>
        </p:blipFill>
        <p:spPr>
          <a:xfrm>
            <a:off x="194141" y="1904301"/>
            <a:ext cx="11159659" cy="3204594"/>
          </a:xfrm>
          <a:prstGeom prst="rect">
            <a:avLst/>
          </a:prstGeom>
        </p:spPr>
      </p:pic>
    </p:spTree>
    <p:extLst>
      <p:ext uri="{BB962C8B-B14F-4D97-AF65-F5344CB8AC3E}">
        <p14:creationId xmlns:p14="http://schemas.microsoft.com/office/powerpoint/2010/main" val="277981947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fineon C Slides">
  <a:themeElements>
    <a:clrScheme name="Infineon C Sli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nfineon C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Infineon C Sli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fineon C 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fineon C Slid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fineon C Slid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fineon C Sli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fineon C Sli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fineon C Sli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3542</TotalTime>
  <Words>870</Words>
  <Application>Microsoft Office PowerPoint</Application>
  <PresentationFormat>Custom</PresentationFormat>
  <Paragraphs>201</Paragraphs>
  <Slides>28</Slides>
  <Notes>15</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28</vt:i4>
      </vt:variant>
    </vt:vector>
  </HeadingPairs>
  <TitlesOfParts>
    <vt:vector size="33" baseType="lpstr">
      <vt:lpstr>Office Theme</vt:lpstr>
      <vt:lpstr>Infineon C Slides</vt:lpstr>
      <vt:lpstr>Visio</vt:lpstr>
      <vt:lpstr>Microsoft Photo Editor 3.0 Photo</vt:lpstr>
      <vt:lpstr>Microsoft Visio Drawing</vt:lpstr>
      <vt:lpstr>Brushless Motor Circuit</vt:lpstr>
      <vt:lpstr>Brushless Motor</vt:lpstr>
      <vt:lpstr>BLDC with Hall Sensors -- Topology</vt:lpstr>
      <vt:lpstr>Wiring</vt:lpstr>
      <vt:lpstr>Structure and windings arrangement of the 5-phase PM BLDC motor. </vt:lpstr>
      <vt:lpstr>f.e.m. inducida por fase</vt:lpstr>
      <vt:lpstr>Corrientes en los devanados de un motor BLDC</vt:lpstr>
      <vt:lpstr>BLDC motor outside rotor</vt:lpstr>
      <vt:lpstr>Switching Table for 120o Hall Spacing</vt:lpstr>
      <vt:lpstr>PowerPoint Presentation</vt:lpstr>
      <vt:lpstr>Step 1</vt:lpstr>
      <vt:lpstr>Step 2</vt:lpstr>
      <vt:lpstr>Step 3</vt:lpstr>
      <vt:lpstr>Step 1: With Rotor Magnet </vt:lpstr>
      <vt:lpstr>PowerPoint Presentation</vt:lpstr>
      <vt:lpstr>Step 3: With Rotor Magnet </vt:lpstr>
      <vt:lpstr>Power Circuit</vt:lpstr>
      <vt:lpstr>Step 1: Activated Transistors</vt:lpstr>
      <vt:lpstr>Step 2: Activated Transistors</vt:lpstr>
      <vt:lpstr>Step 6: Activated Transistors</vt:lpstr>
      <vt:lpstr>Switching Signals</vt:lpstr>
      <vt:lpstr>Voltage Regulation - Fixed Width Modulation</vt:lpstr>
      <vt:lpstr>Voltage Regulation - Fixed Width Modulation</vt:lpstr>
      <vt:lpstr>Problem</vt:lpstr>
      <vt:lpstr>Solution</vt:lpstr>
      <vt:lpstr>BLDC in Theory – Back Electro Magnetic Force</vt:lpstr>
      <vt:lpstr>Dynamic Braking</vt:lpstr>
      <vt:lpstr>Dynamic Braking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El-Sharkawi</dc:creator>
  <cp:lastModifiedBy>james-bravo@outlook.com</cp:lastModifiedBy>
  <cp:revision>50</cp:revision>
  <dcterms:created xsi:type="dcterms:W3CDTF">2013-12-22T16:02:51Z</dcterms:created>
  <dcterms:modified xsi:type="dcterms:W3CDTF">2022-12-11T18:56:16Z</dcterms:modified>
</cp:coreProperties>
</file>