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21D27-2F93-4A54-A869-267AF49CF022}" type="datetimeFigureOut">
              <a:rPr lang="en-US" smtClean="0"/>
              <a:pPr/>
              <a:t>8/11/2009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DEB2-3D9C-4AFE-BA06-ACE231AB004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precision.nabtesco.com/en/product/rd_e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recision.nabtesco.com/en/product/rd_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7030A0"/>
                </a:solidFill>
              </a:rPr>
              <a:t>Generator For Cycloid Movement </a:t>
            </a:r>
            <a:r>
              <a:rPr lang="en-US" sz="4800" dirty="0" smtClean="0">
                <a:solidFill>
                  <a:srgbClr val="C00000"/>
                </a:solidFill>
              </a:rPr>
              <a:t/>
            </a:r>
            <a:br>
              <a:rPr lang="en-US" sz="4800" dirty="0" smtClean="0">
                <a:solidFill>
                  <a:srgbClr val="C00000"/>
                </a:solidFill>
              </a:rPr>
            </a:br>
            <a:r>
              <a:rPr lang="en-US" sz="4800" dirty="0">
                <a:solidFill>
                  <a:srgbClr val="C00000"/>
                </a:solidFill>
              </a:rPr>
              <a:t/>
            </a:r>
            <a:br>
              <a:rPr lang="en-US" sz="4800" dirty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The difference between cycloid gears and high ratio magnetic gears is the different type of output gears.</a:t>
            </a:r>
            <a:br>
              <a:rPr lang="en-US" sz="2400" dirty="0" smtClean="0">
                <a:solidFill>
                  <a:srgbClr val="C00000"/>
                </a:solidFill>
              </a:rPr>
            </a:br>
            <a:r>
              <a:rPr lang="en-US" sz="2400" dirty="0" smtClean="0">
                <a:solidFill>
                  <a:srgbClr val="C00000"/>
                </a:solidFill>
              </a:rPr>
              <a:t>The generator for cycloid movement has the same principal.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CYCLOID GEARS</a:t>
            </a:r>
            <a:endParaRPr lang="en-US" u="sng" dirty="0">
              <a:solidFill>
                <a:srgbClr val="7030A0"/>
              </a:solidFill>
            </a:endParaRPr>
          </a:p>
        </p:txBody>
      </p:sp>
      <p:pic>
        <p:nvPicPr>
          <p:cNvPr id="1026" name="Picture 2" descr="L:\Persom\MagnetGears\Orbital_System\CYCLOGEARS\file-35_Page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302"/>
          <a:stretch>
            <a:fillRect/>
          </a:stretch>
        </p:blipFill>
        <p:spPr bwMode="auto">
          <a:xfrm>
            <a:off x="1143000" y="1066800"/>
            <a:ext cx="7020364" cy="579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hlinkClick r:id="rId2"/>
              </a:rPr>
              <a:t>Features and Configurations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http://precision.nabtesco.com/en/common/img/sec_rd-e_img05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828800"/>
            <a:ext cx="6652260" cy="4617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  <a:hlinkClick r:id="rId2"/>
              </a:rPr>
              <a:t>Principle of Operation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Rotation of the servo motor is transmitted </a:t>
            </a:r>
            <a:r>
              <a:rPr lang="en-US" sz="2000" dirty="0" smtClean="0"/>
              <a:t>through to the crankshafts</a:t>
            </a:r>
          </a:p>
          <a:p>
            <a:r>
              <a:rPr lang="en-US" sz="2000" dirty="0"/>
              <a:t>Two </a:t>
            </a:r>
            <a:r>
              <a:rPr lang="en-US" sz="2000" dirty="0" smtClean="0"/>
              <a:t>gears </a:t>
            </a:r>
            <a:r>
              <a:rPr lang="en-US" sz="2000" dirty="0"/>
              <a:t>are mounted around the needle bearings on the eccentric region of the crankshaft. (In order to balance the equal amount of force, two </a:t>
            </a:r>
            <a:r>
              <a:rPr lang="en-US" sz="2000" dirty="0" smtClean="0"/>
              <a:t>gears </a:t>
            </a:r>
            <a:r>
              <a:rPr lang="en-US" sz="2000" dirty="0"/>
              <a:t>are mounted</a:t>
            </a:r>
            <a:r>
              <a:rPr lang="en-US" sz="2000" dirty="0" smtClean="0"/>
              <a:t>).</a:t>
            </a:r>
          </a:p>
          <a:p>
            <a:r>
              <a:rPr lang="en-US" sz="2000" dirty="0"/>
              <a:t>When the crankshafts rotate, the two </a:t>
            </a:r>
            <a:r>
              <a:rPr lang="en-US" sz="2000" dirty="0" smtClean="0"/>
              <a:t>gears </a:t>
            </a:r>
            <a:r>
              <a:rPr lang="en-US" sz="2000" dirty="0"/>
              <a:t>mounted on the eccentric sections also revolve eccentrically around the </a:t>
            </a:r>
            <a:r>
              <a:rPr lang="en-US" sz="2000" dirty="0" smtClean="0"/>
              <a:t>input </a:t>
            </a:r>
            <a:r>
              <a:rPr lang="en-US" sz="2000" dirty="0"/>
              <a:t>axis (crank </a:t>
            </a:r>
            <a:r>
              <a:rPr lang="en-US" sz="2000" dirty="0" smtClean="0"/>
              <a:t>movement)</a:t>
            </a:r>
          </a:p>
          <a:p>
            <a:r>
              <a:rPr lang="en-US" sz="2000" dirty="0"/>
              <a:t>Pins are arrayed in a constant pitch in the grooves inside the case. The number of pins is just one larger than the number of </a:t>
            </a:r>
            <a:r>
              <a:rPr lang="en-US" sz="2000" dirty="0" smtClean="0"/>
              <a:t>teeth.</a:t>
            </a:r>
          </a:p>
          <a:p>
            <a:r>
              <a:rPr lang="en-US" sz="2000" dirty="0"/>
              <a:t>As the crankshafts revolve one complete rotation, the </a:t>
            </a:r>
            <a:r>
              <a:rPr lang="en-US" sz="2000" dirty="0" smtClean="0"/>
              <a:t>gears </a:t>
            </a:r>
            <a:r>
              <a:rPr lang="en-US" sz="2000" dirty="0"/>
              <a:t>revolve eccentrically one pitch of a pin (crank movement), with all the RV teeth in contact with all of the pins. </a:t>
            </a:r>
          </a:p>
          <a:p>
            <a:r>
              <a:rPr lang="en-US" sz="2000" dirty="0"/>
              <a:t>The rotation is then output to the shaft (output shaft) via the crankshaft so that the crankshaft rotation speed can be reduced in proportion to the number of </a:t>
            </a:r>
            <a:r>
              <a:rPr lang="en-US" sz="2000" dirty="0" smtClean="0"/>
              <a:t>pins.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7030A0"/>
                </a:solidFill>
              </a:rPr>
              <a:t>Reduction Movements</a:t>
            </a:r>
            <a:endParaRPr lang="en-US" u="sng" dirty="0">
              <a:solidFill>
                <a:srgbClr val="7030A0"/>
              </a:solidFill>
            </a:endParaRPr>
          </a:p>
        </p:txBody>
      </p:sp>
      <p:pic>
        <p:nvPicPr>
          <p:cNvPr id="4" name="Content Placeholder 3" descr="http://precision.nabtesco.com/en/common/img/sec_rd-e_img03.gif"/>
          <p:cNvPicPr>
            <a:picLocks noGrp="1"/>
          </p:cNvPicPr>
          <p:nvPr>
            <p:ph idx="1"/>
          </p:nvPr>
        </p:nvPicPr>
        <p:blipFill>
          <a:blip r:embed="rId2" cstate="print"/>
          <a:srcRect l="12500" t="8696" r="9167"/>
          <a:stretch>
            <a:fillRect/>
          </a:stretch>
        </p:blipFill>
        <p:spPr bwMode="auto">
          <a:xfrm>
            <a:off x="0" y="1524000"/>
            <a:ext cx="9144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err="1" smtClean="0">
                <a:solidFill>
                  <a:srgbClr val="7030A0"/>
                </a:solidFill>
              </a:rPr>
              <a:t>Kamome</a:t>
            </a:r>
            <a:r>
              <a:rPr lang="en-US" u="sng" dirty="0" smtClean="0">
                <a:solidFill>
                  <a:srgbClr val="7030A0"/>
                </a:solidFill>
              </a:rPr>
              <a:t> Controllable </a:t>
            </a:r>
            <a:r>
              <a:rPr lang="en-US" u="sng" dirty="0">
                <a:solidFill>
                  <a:srgbClr val="7030A0"/>
                </a:solidFill>
              </a:rPr>
              <a:t>Pitch Propeller</a:t>
            </a:r>
          </a:p>
        </p:txBody>
      </p:sp>
      <p:pic>
        <p:nvPicPr>
          <p:cNvPr id="4" name="Content Placeholder 3" descr="http://nippon.zaidan.info/seikabutsu/2003/00657/images/042_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95400"/>
            <a:ext cx="3581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05000" y="5181600"/>
            <a:ext cx="6324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Pitch propeller is using outfitting </a:t>
            </a:r>
            <a:r>
              <a:rPr lang="en-US" sz="2400" dirty="0"/>
              <a:t>concentric type reduction </a:t>
            </a:r>
            <a:r>
              <a:rPr lang="en-US" sz="2400" dirty="0" smtClean="0"/>
              <a:t>gear to operate propeller </a:t>
            </a:r>
            <a:endParaRPr lang="en-US" sz="2400" dirty="0"/>
          </a:p>
        </p:txBody>
      </p:sp>
      <p:pic>
        <p:nvPicPr>
          <p:cNvPr id="6" name="Picture 5" descr="http://nippon.zaidan.info/seikabutsu/2003/00657/images/042_0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295400"/>
            <a:ext cx="4800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u="sng" dirty="0">
                <a:solidFill>
                  <a:srgbClr val="7030A0"/>
                </a:solidFill>
              </a:rPr>
              <a:t>Sumitomo </a:t>
            </a:r>
            <a:r>
              <a:rPr lang="en-US" u="sng" dirty="0" err="1">
                <a:solidFill>
                  <a:srgbClr val="7030A0"/>
                </a:solidFill>
              </a:rPr>
              <a:t>Cyclo</a:t>
            </a:r>
            <a:r>
              <a:rPr lang="en-US" u="sng" dirty="0">
                <a:solidFill>
                  <a:srgbClr val="7030A0"/>
                </a:solidFill>
              </a:rPr>
              <a:t> </a:t>
            </a:r>
            <a:r>
              <a:rPr lang="en-US" u="sng" dirty="0" smtClean="0">
                <a:solidFill>
                  <a:srgbClr val="7030A0"/>
                </a:solidFill>
              </a:rPr>
              <a:t>Drive FOR Wind Turbines</a:t>
            </a:r>
            <a:endParaRPr lang="en-US" u="sng" dirty="0">
              <a:solidFill>
                <a:srgbClr val="7030A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752600"/>
            <a:ext cx="567256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197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Generator For Cycloid Movement   The difference between cycloid gears and high ratio magnetic gears is the different type of output gears. The generator for cycloid movement has the same principal.</vt:lpstr>
      <vt:lpstr>CYCLOID GEARS</vt:lpstr>
      <vt:lpstr>Features and Configurations</vt:lpstr>
      <vt:lpstr>Principle of Operation</vt:lpstr>
      <vt:lpstr>Reduction Movements</vt:lpstr>
      <vt:lpstr>Kamome Controllable Pitch Propeller</vt:lpstr>
      <vt:lpstr>Sumitomo Cyclo Drive FOR Wind Turbines</vt:lpstr>
    </vt:vector>
  </TitlesOfParts>
  <Company>Northrop Grumman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fleytya</dc:creator>
  <cp:lastModifiedBy>bravoja</cp:lastModifiedBy>
  <cp:revision>32</cp:revision>
  <dcterms:created xsi:type="dcterms:W3CDTF">2009-08-11T00:55:15Z</dcterms:created>
  <dcterms:modified xsi:type="dcterms:W3CDTF">2009-08-11T15:01:11Z</dcterms:modified>
</cp:coreProperties>
</file>